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sldIdLst>
    <p:sldId id="256" r:id="rId2"/>
    <p:sldId id="271" r:id="rId3"/>
    <p:sldId id="272" r:id="rId4"/>
    <p:sldId id="273" r:id="rId5"/>
    <p:sldId id="285" r:id="rId6"/>
    <p:sldId id="275" r:id="rId7"/>
    <p:sldId id="286" r:id="rId8"/>
    <p:sldId id="257" r:id="rId9"/>
    <p:sldId id="258" r:id="rId10"/>
    <p:sldId id="259" r:id="rId11"/>
    <p:sldId id="287" r:id="rId12"/>
    <p:sldId id="261" r:id="rId13"/>
    <p:sldId id="281" r:id="rId14"/>
    <p:sldId id="282" r:id="rId15"/>
    <p:sldId id="288" r:id="rId16"/>
    <p:sldId id="310" r:id="rId17"/>
    <p:sldId id="266" r:id="rId18"/>
    <p:sldId id="280" r:id="rId19"/>
    <p:sldId id="319" r:id="rId20"/>
    <p:sldId id="289" r:id="rId21"/>
    <p:sldId id="277" r:id="rId22"/>
    <p:sldId id="304" r:id="rId23"/>
    <p:sldId id="318" r:id="rId24"/>
    <p:sldId id="268" r:id="rId25"/>
    <p:sldId id="269" r:id="rId26"/>
    <p:sldId id="290" r:id="rId27"/>
    <p:sldId id="291" r:id="rId28"/>
    <p:sldId id="293" r:id="rId29"/>
    <p:sldId id="292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7" r:id="rId39"/>
    <p:sldId id="308" r:id="rId40"/>
    <p:sldId id="309" r:id="rId41"/>
    <p:sldId id="305" r:id="rId42"/>
    <p:sldId id="311" r:id="rId43"/>
    <p:sldId id="306" r:id="rId44"/>
    <p:sldId id="303" r:id="rId45"/>
    <p:sldId id="312" r:id="rId46"/>
    <p:sldId id="313" r:id="rId47"/>
    <p:sldId id="314" r:id="rId48"/>
    <p:sldId id="317" r:id="rId49"/>
    <p:sldId id="315" r:id="rId50"/>
    <p:sldId id="316" r:id="rId51"/>
    <p:sldId id="302" r:id="rId52"/>
    <p:sldId id="270" r:id="rId5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8621" autoAdjust="0"/>
  </p:normalViewPr>
  <p:slideViewPr>
    <p:cSldViewPr>
      <p:cViewPr>
        <p:scale>
          <a:sx n="100" d="100"/>
          <a:sy n="100" d="100"/>
        </p:scale>
        <p:origin x="-2178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4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_(* #,##0.00_);_(* \(#,##0.00\);_(* "-"??_);_(@_)</c:formatCode>
                <c:ptCount val="3"/>
                <c:pt idx="0">
                  <c:v>522798.35</c:v>
                </c:pt>
                <c:pt idx="1">
                  <c:v>276021.93000000028</c:v>
                </c:pt>
                <c:pt idx="2">
                  <c:v>696800.96000000043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 prstMaterial="legacyWireframe"/>
      </c:spPr>
    </c:plotArea>
    <c:legend>
      <c:legendPos val="r"/>
      <c:layout>
        <c:manualLayout>
          <c:xMode val="edge"/>
          <c:yMode val="edge"/>
          <c:x val="0.62572186744374114"/>
          <c:y val="7.0664006702925983E-2"/>
          <c:w val="0.33805766011532185"/>
          <c:h val="0.35127236116047356"/>
        </c:manualLayout>
      </c:layout>
      <c:overlay val="0"/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B h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68385528444298E-2"/>
          <c:y val="7.0547081724606414E-2"/>
          <c:w val="0.96543180970779152"/>
          <c:h val="0.557955531687999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c:spPr>
          <c:explosion val="7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34,95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mtClean="0"/>
                      <a:t>18,46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607146526996875E-3"/>
                  <c:y val="2.1548670726979358E-2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/>
                    </a:pPr>
                    <a:r>
                      <a:rPr lang="en-US" sz="1400" b="1" baseline="0" dirty="0" smtClean="0"/>
                      <a:t>46,59</a:t>
                    </a:r>
                    <a:r>
                      <a:rPr lang="ru-RU" sz="1400" b="1" baseline="0" dirty="0" smtClean="0"/>
                      <a:t> %</a:t>
                    </a:r>
                    <a:endParaRPr lang="en-US" sz="1400" b="1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Безвоздмездные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34.949999999999996</c:v>
                </c:pt>
                <c:pt idx="1">
                  <c:v>18.459999999999987</c:v>
                </c:pt>
                <c:pt idx="2">
                  <c:v>46.59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effectLst/>
      </c:spPr>
    </c:plotArea>
    <c:legend>
      <c:legendPos val="r"/>
      <c:layout>
        <c:manualLayout>
          <c:xMode val="edge"/>
          <c:yMode val="edge"/>
          <c:x val="2.8746333815796814E-2"/>
          <c:y val="0.62324015654176323"/>
          <c:w val="0.94100783000061661"/>
          <c:h val="0.3599236718934942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169621103902428E-2"/>
          <c:y val="3.8511989430592447E-2"/>
          <c:w val="0.66250544940335065"/>
          <c:h val="0.862962037889783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трансферты - средства предоставляеиые обним бюджетом бюджетной систамы РФ другому бюджету бюджетной системы РФ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 2024                         701 312,89</c:v>
                </c:pt>
                <c:pt idx="1">
                  <c:v>факт 2024                                      696 455,96</c:v>
                </c:pt>
              </c:strCache>
            </c:strRef>
          </c:cat>
          <c:val>
            <c:numRef>
              <c:f>Лист1!$B$2:$B$3</c:f>
              <c:numCache>
                <c:formatCode>_(* #,##0.00_);_(* \(#,##0.00\);_(* "-"??_);_(@_)</c:formatCode>
                <c:ptCount val="2"/>
                <c:pt idx="0">
                  <c:v>140295.10999999999</c:v>
                </c:pt>
                <c:pt idx="1">
                  <c:v>140295.10999999999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 - предоставляются на условиях долевого софинансирования расходов других бюджетов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 2024                         701 312,89</c:v>
                </c:pt>
                <c:pt idx="1">
                  <c:v>факт 2024                                      696 455,96</c:v>
                </c:pt>
              </c:strCache>
            </c:strRef>
          </c:cat>
          <c:val>
            <c:numRef>
              <c:f>Лист1!$C$2:$C$3</c:f>
              <c:numCache>
                <c:formatCode>_(* #,##0.00_);_(* \(#,##0.00\);_(* "-"??_);_(@_)</c:formatCode>
                <c:ptCount val="2"/>
                <c:pt idx="0">
                  <c:v>72810.209999999992</c:v>
                </c:pt>
                <c:pt idx="1">
                  <c:v>72107.209999999992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 - предоставляются на финансирование "переданных" другим публично-правовым образованиям полномочий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 2024                         701 312,89</c:v>
                </c:pt>
                <c:pt idx="1">
                  <c:v>факт 2024                                      696 455,96</c:v>
                </c:pt>
              </c:strCache>
            </c:strRef>
          </c:cat>
          <c:val>
            <c:numRef>
              <c:f>Лист1!$D$2:$D$3</c:f>
              <c:numCache>
                <c:formatCode>_(* #,##0.00_);_(* \(#,##0.00\);_(* "-"??_);_(@_)</c:formatCode>
                <c:ptCount val="2"/>
                <c:pt idx="0">
                  <c:v>395052.11</c:v>
                </c:pt>
                <c:pt idx="1">
                  <c:v>390898.18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 - предоставляются без определения конкретной цели их использования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 2024                         701 312,89</c:v>
                </c:pt>
                <c:pt idx="1">
                  <c:v>факт 2024                                      696 455,96</c:v>
                </c:pt>
              </c:strCache>
            </c:strRef>
          </c:cat>
          <c:val>
            <c:numRef>
              <c:f>Лист1!$E$2:$E$3</c:f>
              <c:numCache>
                <c:formatCode>_(* #,##0.00_);_(* \(#,##0.00\);_(* "-"??_);_(@_)</c:formatCode>
                <c:ptCount val="2"/>
                <c:pt idx="0">
                  <c:v>93155.459999999992</c:v>
                </c:pt>
                <c:pt idx="1">
                  <c:v>93155.459999999992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474048"/>
        <c:axId val="77768192"/>
        <c:axId val="0"/>
      </c:bar3DChart>
      <c:catAx>
        <c:axId val="77474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ru-RU"/>
          </a:p>
        </c:txPr>
        <c:crossAx val="77768192"/>
        <c:crosses val="autoZero"/>
        <c:auto val="1"/>
        <c:lblAlgn val="ctr"/>
        <c:lblOffset val="100"/>
        <c:noMultiLvlLbl val="0"/>
      </c:catAx>
      <c:valAx>
        <c:axId val="77768192"/>
        <c:scaling>
          <c:orientation val="minMax"/>
        </c:scaling>
        <c:delete val="0"/>
        <c:axPos val="l"/>
        <c:majorGridlines>
          <c:spPr>
            <a:ln w="6350"/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74740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 i="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="1" i="0" baseline="0"/>
            </a:pPr>
            <a:endParaRPr lang="ru-RU"/>
          </a:p>
        </c:txPr>
      </c:legendEntry>
      <c:layout>
        <c:manualLayout>
          <c:xMode val="edge"/>
          <c:yMode val="edge"/>
          <c:x val="0.74459737607387"/>
          <c:y val="5.7268251756344334E-2"/>
          <c:w val="0.2554026239261325"/>
          <c:h val="0.91604360844974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722662752953001E-5"/>
          <c:y val="2.4872592503966812E-2"/>
          <c:w val="0.7394282579713366"/>
          <c:h val="0.975127407496034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explosion val="2"/>
          </c:dPt>
          <c:dPt>
            <c:idx val="3"/>
            <c:bubble3D val="0"/>
            <c:explosion val="6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explosion val="13"/>
            <c:spPr>
              <a:solidFill>
                <a:srgbClr val="00B0F0"/>
              </a:solidFill>
            </c:spPr>
          </c:dPt>
          <c:dPt>
            <c:idx val="6"/>
            <c:bubble3D val="0"/>
            <c:explosion val="10"/>
          </c:dPt>
          <c:dPt>
            <c:idx val="7"/>
            <c:bubble3D val="0"/>
            <c:explosion val="10"/>
          </c:dPt>
          <c:dPt>
            <c:idx val="8"/>
            <c:bubble3D val="0"/>
            <c:explosion val="8"/>
          </c:dPt>
          <c:dPt>
            <c:idx val="9"/>
            <c:bubble3D val="0"/>
            <c:explosion val="11"/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37783937501931725"/>
                  <c:y val="-0.30811978868445006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+mj-lt"/>
                      </a:rPr>
                      <a:t>5</a:t>
                    </a:r>
                    <a:r>
                      <a:rPr lang="ru-RU" sz="1600" b="1" dirty="0" smtClean="0">
                        <a:solidFill>
                          <a:schemeClr val="bg1"/>
                        </a:solidFill>
                        <a:latin typeface="+mj-lt"/>
                      </a:rPr>
                      <a:t>4,9</a:t>
                    </a:r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+mj-lt"/>
                      </a:rPr>
                      <a:t>%</a:t>
                    </a:r>
                    <a:endParaRPr lang="en-US" sz="1600" b="1" dirty="0">
                      <a:solidFill>
                        <a:schemeClr val="bg1"/>
                      </a:solidFill>
                      <a:latin typeface="+mj-lt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302372100821716"/>
                  <c:y val="4.455113961696563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+mj-lt"/>
                      </a:rPr>
                      <a:t>5</a:t>
                    </a:r>
                    <a:r>
                      <a:rPr lang="ru-RU" sz="1600" b="1" dirty="0" smtClean="0">
                        <a:solidFill>
                          <a:schemeClr val="bg1"/>
                        </a:solidFill>
                        <a:latin typeface="+mj-lt"/>
                      </a:rPr>
                      <a:t>,3</a:t>
                    </a:r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+mj-lt"/>
                      </a:rPr>
                      <a:t>%</a:t>
                    </a:r>
                    <a:endParaRPr lang="en-US" sz="1600" b="1" dirty="0">
                      <a:solidFill>
                        <a:schemeClr val="bg1"/>
                      </a:solidFill>
                      <a:latin typeface="+mj-lt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9533371896164584E-2"/>
                  <c:y val="0.19331221032420898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+mj-lt"/>
                      </a:rPr>
                      <a:t>2</a:t>
                    </a:r>
                    <a:r>
                      <a:rPr lang="ru-RU" sz="1600" b="1" dirty="0" smtClean="0">
                        <a:solidFill>
                          <a:schemeClr val="bg1"/>
                        </a:solidFill>
                        <a:latin typeface="+mj-lt"/>
                      </a:rPr>
                      <a:t>2,8</a:t>
                    </a:r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+mj-lt"/>
                      </a:rPr>
                      <a:t>%</a:t>
                    </a:r>
                    <a:endParaRPr lang="en-US" sz="1600" b="1" dirty="0">
                      <a:solidFill>
                        <a:schemeClr val="bg1"/>
                      </a:solidFill>
                      <a:latin typeface="+mj-lt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6697609404593634E-3"/>
                  <c:y val="3.647262127569871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  <a:latin typeface="+mj-lt"/>
                      </a:rPr>
                      <a:t>0,6</a:t>
                    </a:r>
                    <a:r>
                      <a:rPr lang="en-US" sz="1600" dirty="0" smtClean="0">
                        <a:solidFill>
                          <a:schemeClr val="tx1"/>
                        </a:solidFill>
                        <a:latin typeface="+mj-lt"/>
                      </a:rPr>
                      <a:t>%</a:t>
                    </a:r>
                    <a:endParaRPr lang="en-US" sz="1600" dirty="0">
                      <a:latin typeface="+mj-lt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7130772044267293E-2"/>
                  <c:y val="-3.6655293286501071E-2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>
                        <a:solidFill>
                          <a:schemeClr val="tx1"/>
                        </a:solidFill>
                        <a:latin typeface="+mj-lt"/>
                      </a:rPr>
                      <a:t>0</a:t>
                    </a:r>
                    <a:r>
                      <a:rPr lang="ru-RU" sz="1600" smtClean="0">
                        <a:solidFill>
                          <a:schemeClr val="tx1"/>
                        </a:solidFill>
                        <a:latin typeface="+mj-lt"/>
                      </a:rPr>
                      <a:t>,3</a:t>
                    </a:r>
                    <a:r>
                      <a:rPr lang="en-US" sz="1600" smtClean="0">
                        <a:solidFill>
                          <a:schemeClr val="tx1"/>
                        </a:solidFill>
                        <a:latin typeface="+mj-lt"/>
                      </a:rPr>
                      <a:t>%</a:t>
                    </a:r>
                    <a:endParaRPr lang="en-US" sz="1600">
                      <a:latin typeface="+mj-lt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826119999192079E-2"/>
                  <c:y val="-2.573663467591925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  <a:latin typeface="+mj-lt"/>
                      </a:rPr>
                      <a:t>2,</a:t>
                    </a:r>
                    <a:r>
                      <a:rPr lang="en-US" sz="1600" dirty="0" smtClean="0">
                        <a:solidFill>
                          <a:schemeClr val="tx1"/>
                        </a:solidFill>
                        <a:latin typeface="+mj-lt"/>
                      </a:rPr>
                      <a:t>2</a:t>
                    </a:r>
                    <a:r>
                      <a:rPr lang="en-US" sz="1600" dirty="0">
                        <a:solidFill>
                          <a:schemeClr val="tx1"/>
                        </a:solidFill>
                        <a:latin typeface="+mj-lt"/>
                      </a:rPr>
                      <a:t>%</a:t>
                    </a:r>
                    <a:endParaRPr lang="en-US" sz="1600" dirty="0">
                      <a:latin typeface="+mj-lt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2.5587257815239652E-2"/>
                  <c:y val="9.481727813718722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+mj-lt"/>
                      </a:rPr>
                      <a:t>9</a:t>
                    </a:r>
                    <a:r>
                      <a:rPr lang="ru-RU" sz="1600" b="1" dirty="0" smtClean="0">
                        <a:solidFill>
                          <a:schemeClr val="bg1"/>
                        </a:solidFill>
                        <a:latin typeface="+mj-lt"/>
                      </a:rPr>
                      <a:t>,4</a:t>
                    </a:r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+mj-lt"/>
                      </a:rPr>
                      <a:t>%</a:t>
                    </a:r>
                    <a:endParaRPr lang="en-US" sz="1600" b="1" dirty="0">
                      <a:solidFill>
                        <a:schemeClr val="bg1"/>
                      </a:solidFill>
                      <a:latin typeface="+mj-lt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4298382380890545E-2"/>
                  <c:y val="-5.615419511792137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  <a:latin typeface="+mj-lt"/>
                      </a:rPr>
                      <a:t>0,8</a:t>
                    </a:r>
                    <a:r>
                      <a:rPr lang="en-US" sz="1600" dirty="0" smtClean="0">
                        <a:solidFill>
                          <a:schemeClr val="tx1"/>
                        </a:solidFill>
                        <a:latin typeface="+mj-lt"/>
                      </a:rPr>
                      <a:t>%</a:t>
                    </a:r>
                    <a:endParaRPr lang="en-US" sz="1600" dirty="0">
                      <a:latin typeface="+mj-lt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4.8907590591220802E-2"/>
                  <c:y val="-3.859791931950581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+mj-lt"/>
                      </a:rPr>
                      <a:t>2,8</a:t>
                    </a:r>
                    <a:r>
                      <a:rPr lang="en-US" sz="1600" dirty="0" smtClean="0">
                        <a:latin typeface="+mj-lt"/>
                      </a:rPr>
                      <a:t>%</a:t>
                    </a:r>
                    <a:endParaRPr lang="en-US" sz="1600" dirty="0">
                      <a:latin typeface="+mj-lt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7.7806839151380924E-2"/>
                  <c:y val="-7.391468611749703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  <a:latin typeface="+mj-lt"/>
                      </a:rPr>
                      <a:t>2,8</a:t>
                    </a:r>
                    <a:r>
                      <a:rPr lang="en-US" sz="1600" dirty="0" smtClean="0">
                        <a:solidFill>
                          <a:schemeClr val="tx1"/>
                        </a:solidFill>
                        <a:latin typeface="+mj-lt"/>
                      </a:rPr>
                      <a:t>%</a:t>
                    </a:r>
                    <a:endParaRPr lang="en-US" sz="1600" dirty="0">
                      <a:latin typeface="+mj-lt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Лист1!$A$2:$A$11</c:f>
              <c:strCache>
                <c:ptCount val="10"/>
                <c:pt idx="0">
                  <c:v>Обеспечение школ                              214 767,68 тыс.руб. - 54,9%</c:v>
                </c:pt>
                <c:pt idx="1">
                  <c:v>Питание детей в школах                       20 840,49 тыс.руб. - 5,3%</c:v>
                </c:pt>
                <c:pt idx="2">
                  <c:v>Обеспечение д/садов                      89 033.23 тыс.руб. - 22,8%</c:v>
                </c:pt>
                <c:pt idx="3">
                  <c:v>Оздоровление и отдых детей                2 533,93 тыс.руб. -0,6%</c:v>
                </c:pt>
                <c:pt idx="4">
                  <c:v>Соц. поддержка педагогов                     1 170 тыс.руб. - 0,3%</c:v>
                </c:pt>
                <c:pt idx="5">
                  <c:v>Соц. поддержка детей -сирот                              8 549,23 тыс.руб. - 2,2%</c:v>
                </c:pt>
                <c:pt idx="6">
                  <c:v>Обеспеч. жильем дитей-сирот             36 704,25 тыс.руб. - 9.4%</c:v>
                </c:pt>
                <c:pt idx="7">
                  <c:v>Кампен. части родительской платы 3 548,8 тыс.руб. -0,9%</c:v>
                </c:pt>
                <c:pt idx="8">
                  <c:v>На осуществление деятельности по обращению с животными без владельцев 2 972,40 тыс.руб. -0,8%</c:v>
                </c:pt>
                <c:pt idx="9">
                  <c:v>Прочие 10 778,18 тыс.руб. -2,8%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54.942103593319345</c:v>
                </c:pt>
                <c:pt idx="1">
                  <c:v>5.3314361811559223</c:v>
                </c:pt>
                <c:pt idx="2">
                  <c:v>22.776578289517737</c:v>
                </c:pt>
                <c:pt idx="3">
                  <c:v>0.64823146528848075</c:v>
                </c:pt>
                <c:pt idx="4">
                  <c:v>0.29931067982971976</c:v>
                </c:pt>
                <c:pt idx="5">
                  <c:v>2.1870730991891549</c:v>
                </c:pt>
                <c:pt idx="6">
                  <c:v>9.3897206351792235</c:v>
                </c:pt>
                <c:pt idx="7">
                  <c:v>0.90785713046809302</c:v>
                </c:pt>
                <c:pt idx="8">
                  <c:v>0.76040261942381071</c:v>
                </c:pt>
                <c:pt idx="9">
                  <c:v>2.757285797544518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34959412904016"/>
          <c:y val="2.2611447730879034E-2"/>
          <c:w val="0.30341346001238084"/>
          <c:h val="0.97738855226912336"/>
        </c:manualLayout>
      </c:layout>
      <c:overlay val="0"/>
      <c:txPr>
        <a:bodyPr/>
        <a:lstStyle/>
        <a:p>
          <a:pPr>
            <a:defRPr sz="1000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621171060358356E-3"/>
          <c:y val="2.2611447730879011E-3"/>
          <c:w val="0.67283947289846613"/>
          <c:h val="0.93216565680736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explosion val="14"/>
          </c:dPt>
          <c:dPt>
            <c:idx val="4"/>
            <c:bubble3D val="0"/>
            <c:explosion val="13"/>
          </c:dPt>
          <c:dPt>
            <c:idx val="6"/>
            <c:bubble3D val="0"/>
            <c:explosion val="12"/>
          </c:dPt>
          <c:dPt>
            <c:idx val="7"/>
            <c:bubble3D val="0"/>
            <c:explosion val="10"/>
          </c:dPt>
          <c:dPt>
            <c:idx val="8"/>
            <c:bubble3D val="0"/>
            <c:explosion val="8"/>
          </c:dPt>
          <c:dPt>
            <c:idx val="10"/>
            <c:bubble3D val="0"/>
            <c:explosion val="13"/>
            <c:spPr>
              <a:solidFill>
                <a:schemeClr val="bg2"/>
              </a:solidFill>
            </c:spPr>
          </c:dPt>
          <c:dPt>
            <c:idx val="12"/>
            <c:bubble3D val="0"/>
            <c:explosion val="13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 baseline="0">
                        <a:solidFill>
                          <a:schemeClr val="bg1"/>
                        </a:solidFill>
                      </a:defRPr>
                    </a:pPr>
                    <a:r>
                      <a:rPr lang="ru-RU" smtClean="0"/>
                      <a:t>6,6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5467544106762773E-2"/>
                  <c:y val="-3.337147012155345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,4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00317591191163E-2"/>
                  <c:y val="-3.265680593894125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baseline="0" smtClean="0"/>
                      <a:t>0</a:t>
                    </a:r>
                    <a:r>
                      <a:rPr lang="ru-RU" sz="1200" b="1" baseline="0" smtClean="0"/>
                      <a:t>,3</a:t>
                    </a:r>
                    <a:r>
                      <a:rPr lang="en-US" sz="1200" b="1" baseline="0" smtClean="0"/>
                      <a:t>%</a:t>
                    </a:r>
                    <a:endParaRPr lang="en-US" sz="1200" b="1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200" b="1" baseline="0">
                        <a:solidFill>
                          <a:schemeClr val="bg1"/>
                        </a:solidFill>
                      </a:defRPr>
                    </a:pPr>
                    <a:r>
                      <a:rPr lang="ru-RU" smtClean="0"/>
                      <a:t>3,6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632197714168404"/>
                  <c:y val="2.834727765291039E-2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9057354242385774E-2"/>
                  <c:y val="-5.3576668119496816E-3"/>
                </c:manualLayout>
              </c:layout>
              <c:tx>
                <c:rich>
                  <a:bodyPr/>
                  <a:lstStyle/>
                  <a:p>
                    <a:pPr>
                      <a:defRPr sz="1200" b="1" baseline="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3,5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0012557402422378E-3"/>
                  <c:y val="-8.613038722193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6632070921434022E-3"/>
                  <c:y val="-4.48347619495270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522333098809742E-2"/>
                  <c:y val="-1.06838200313925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,1,</a:t>
                    </a:r>
                    <a:r>
                      <a:rPr lang="en-US" dirty="0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2.2095215953104059E-2"/>
                  <c:y val="7.655524030093530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baseline="0" smtClean="0"/>
                      <a:t>0</a:t>
                    </a:r>
                    <a:r>
                      <a:rPr lang="ru-RU" sz="1200" b="1" baseline="0" smtClean="0"/>
                      <a:t>,2</a:t>
                    </a:r>
                    <a:r>
                      <a:rPr lang="en-US" sz="1200" b="1" baseline="0" smtClean="0"/>
                      <a:t>%</a:t>
                    </a:r>
                    <a:endParaRPr lang="en-US" sz="1200" b="1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9.0319257542995565E-2"/>
                  <c:y val="0.159628809049706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0,8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ru-RU" sz="1200" b="1" baseline="0" smtClean="0"/>
                      <a:t>2,8</a:t>
                    </a:r>
                    <a:r>
                      <a:rPr lang="en-US" sz="1200" b="1" baseline="0" smtClean="0"/>
                      <a:t>%</a:t>
                    </a:r>
                    <a:endParaRPr lang="en-US" sz="1200" b="1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,4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Лист1!$A$2:$A$15</c:f>
              <c:strCache>
                <c:ptCount val="14"/>
                <c:pt idx="0">
                  <c:v>Благоустройство территории                            13 914,57 тыс.руб. - 6,6%</c:v>
                </c:pt>
                <c:pt idx="1">
                  <c:v>Транспорт 2 880,00 тыс.руб - 1,4%</c:v>
                </c:pt>
                <c:pt idx="2">
                  <c:v>Проведение кадастровых работ                              553,57 тыс.руб. -0,3%</c:v>
                </c:pt>
                <c:pt idx="3">
                  <c:v>Инженерная инфраструктура                                    7 744,71  тыс.руб. - 3,6%</c:v>
                </c:pt>
                <c:pt idx="4">
                  <c:v>Культура 23 396,45 тыс.руб. -11%</c:v>
                </c:pt>
                <c:pt idx="5">
                  <c:v>Газ 7 490,14 тыс.руб.- 3,5%</c:v>
                </c:pt>
                <c:pt idx="6">
                  <c:v>Жилье для молодых семей 6 029,41 тыс.руб. - 2,8%</c:v>
                </c:pt>
                <c:pt idx="7">
                  <c:v>Обеспечение граждан твердым топливом (дровами) 2930,77 тыс.руб - 1,4%</c:v>
                </c:pt>
                <c:pt idx="8">
                  <c:v>Инициативное бюджетирование по направлению "Молодежный бюджет"          2 407,50  тыс.руб. - 1,1%</c:v>
                </c:pt>
                <c:pt idx="9">
                  <c:v>Инвентаризация кладбищ 403,38 тыс.руб - 0,2%</c:v>
                </c:pt>
                <c:pt idx="10">
                  <c:v>Инициативное бюджетирование "Твой проект" 4357,50 тыс.руб. -2,1%</c:v>
                </c:pt>
                <c:pt idx="11">
                  <c:v>Безопасные качественные дороги                          108 000,00  тыс. руб. - 50,8%</c:v>
                </c:pt>
                <c:pt idx="12">
                  <c:v>Проекты, инициируемых жителями муниципальных образований (ТОС)                  5 942,97 тыс. руб. -2,8%</c:v>
                </c:pt>
                <c:pt idx="13">
                  <c:v>Образование МБТ  26 352,14 тыс.руб. - 12,4%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6.5510438633627004</c:v>
                </c:pt>
                <c:pt idx="1">
                  <c:v>1.3559173929926938</c:v>
                </c:pt>
                <c:pt idx="2">
                  <c:v>0.26062333029130741</c:v>
                </c:pt>
                <c:pt idx="3">
                  <c:v>3.6462450880950827</c:v>
                </c:pt>
                <c:pt idx="4">
                  <c:v>11.015157461556916</c:v>
                </c:pt>
                <c:pt idx="5">
                  <c:v>3.5263934358155788</c:v>
                </c:pt>
                <c:pt idx="6">
                  <c:v>2.8386734758829375</c:v>
                </c:pt>
                <c:pt idx="7">
                  <c:v>1.3798213032701332</c:v>
                </c:pt>
                <c:pt idx="8">
                  <c:v>1.1334616213231568</c:v>
                </c:pt>
                <c:pt idx="9">
                  <c:v>0.18991317985603939</c:v>
                </c:pt>
                <c:pt idx="10">
                  <c:v>2.0515311132194789</c:v>
                </c:pt>
                <c:pt idx="11">
                  <c:v>50.846902237226026</c:v>
                </c:pt>
                <c:pt idx="12">
                  <c:v>2.7979793252729079</c:v>
                </c:pt>
                <c:pt idx="13">
                  <c:v>12.406710058534205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658653998761488"/>
          <c:y val="1.2526742042906922E-2"/>
          <c:w val="0.30341346001238062"/>
          <c:h val="0.98713105951190572"/>
        </c:manualLayout>
      </c:layout>
      <c:overlay val="0"/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473631825426613E-2"/>
          <c:y val="7.7604483480907802E-2"/>
          <c:w val="0.91152636817457333"/>
          <c:h val="0.896998868876581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(-)дефицит /профицит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Лист1!$A$2:$A$18</c:f>
              <c:strCache>
                <c:ptCount val="17"/>
                <c:pt idx="0">
                  <c:v>Анученский МО</c:v>
                </c:pt>
                <c:pt idx="1">
                  <c:v>Кавалеровский МО</c:v>
                </c:pt>
                <c:pt idx="2">
                  <c:v>Красноармейский МО</c:v>
                </c:pt>
                <c:pt idx="3">
                  <c:v>Лазовский МО</c:v>
                </c:pt>
                <c:pt idx="4">
                  <c:v>Октябрьский МО</c:v>
                </c:pt>
                <c:pt idx="5">
                  <c:v>Ольгинский МО</c:v>
                </c:pt>
                <c:pt idx="6">
                  <c:v>Партизанский МО</c:v>
                </c:pt>
                <c:pt idx="7">
                  <c:v>Пограничный МО</c:v>
                </c:pt>
                <c:pt idx="8">
                  <c:v>Пожарский МО</c:v>
                </c:pt>
                <c:pt idx="9">
                  <c:v>Тернейский МО</c:v>
                </c:pt>
                <c:pt idx="10">
                  <c:v>Ханкайский МО</c:v>
                </c:pt>
                <c:pt idx="11">
                  <c:v>Хасанский МО</c:v>
                </c:pt>
                <c:pt idx="12">
                  <c:v>Хорольский МО</c:v>
                </c:pt>
                <c:pt idx="13">
                  <c:v>Черниговский МО</c:v>
                </c:pt>
                <c:pt idx="14">
                  <c:v>Чугуевский МО</c:v>
                </c:pt>
                <c:pt idx="15">
                  <c:v>Шкотовский МО</c:v>
                </c:pt>
                <c:pt idx="16">
                  <c:v>Яковлевский МО</c:v>
                </c:pt>
              </c:strCache>
            </c:strRef>
          </c:cat>
          <c:val>
            <c:numRef>
              <c:f>Лист1!$B$2:$B$18</c:f>
              <c:numCache>
                <c:formatCode>_(* #,##0.00_);_(* \(#,##0.00\);_(* "-"??_);_(@_)</c:formatCode>
                <c:ptCount val="17"/>
                <c:pt idx="0">
                  <c:v>-3088.8199999999492</c:v>
                </c:pt>
                <c:pt idx="1">
                  <c:v>19848.540000000037</c:v>
                </c:pt>
                <c:pt idx="2">
                  <c:v>19923.219999999954</c:v>
                </c:pt>
                <c:pt idx="3">
                  <c:v>-50389.330000000082</c:v>
                </c:pt>
                <c:pt idx="4">
                  <c:v>-25720.199999999943</c:v>
                </c:pt>
                <c:pt idx="5">
                  <c:v>26516.589999999956</c:v>
                </c:pt>
                <c:pt idx="6">
                  <c:v>-30436.310000000056</c:v>
                </c:pt>
                <c:pt idx="7">
                  <c:v>-109108.42000000016</c:v>
                </c:pt>
                <c:pt idx="8">
                  <c:v>64911.820000000065</c:v>
                </c:pt>
                <c:pt idx="9">
                  <c:v>12838.229999999981</c:v>
                </c:pt>
                <c:pt idx="10">
                  <c:v>21144.179999999913</c:v>
                </c:pt>
                <c:pt idx="11">
                  <c:v>-60705.870000000112</c:v>
                </c:pt>
                <c:pt idx="12">
                  <c:v>39059.49</c:v>
                </c:pt>
                <c:pt idx="13">
                  <c:v>12216.889999999887</c:v>
                </c:pt>
                <c:pt idx="14">
                  <c:v>3798.2200000002049</c:v>
                </c:pt>
                <c:pt idx="15">
                  <c:v>14369.590000000084</c:v>
                </c:pt>
                <c:pt idx="16">
                  <c:v>-34280.209999999963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Лист1!$A$2:$A$18</c:f>
              <c:strCache>
                <c:ptCount val="17"/>
                <c:pt idx="0">
                  <c:v>Анученский МО</c:v>
                </c:pt>
                <c:pt idx="1">
                  <c:v>Кавалеровский МО</c:v>
                </c:pt>
                <c:pt idx="2">
                  <c:v>Красноармейский МО</c:v>
                </c:pt>
                <c:pt idx="3">
                  <c:v>Лазовский МО</c:v>
                </c:pt>
                <c:pt idx="4">
                  <c:v>Октябрьский МО</c:v>
                </c:pt>
                <c:pt idx="5">
                  <c:v>Ольгинский МО</c:v>
                </c:pt>
                <c:pt idx="6">
                  <c:v>Партизанский МО</c:v>
                </c:pt>
                <c:pt idx="7">
                  <c:v>Пограничный МО</c:v>
                </c:pt>
                <c:pt idx="8">
                  <c:v>Пожарский МО</c:v>
                </c:pt>
                <c:pt idx="9">
                  <c:v>Тернейский МО</c:v>
                </c:pt>
                <c:pt idx="10">
                  <c:v>Ханкайский МО</c:v>
                </c:pt>
                <c:pt idx="11">
                  <c:v>Хасанский МО</c:v>
                </c:pt>
                <c:pt idx="12">
                  <c:v>Хорольский МО</c:v>
                </c:pt>
                <c:pt idx="13">
                  <c:v>Черниговский МО</c:v>
                </c:pt>
                <c:pt idx="14">
                  <c:v>Чугуевский МО</c:v>
                </c:pt>
                <c:pt idx="15">
                  <c:v>Шкотовский МО</c:v>
                </c:pt>
                <c:pt idx="16">
                  <c:v>Яковлевский МО</c:v>
                </c:pt>
              </c:strCache>
            </c:strRef>
          </c:cat>
          <c:val>
            <c:numRef>
              <c:f>Лист1!$C$2:$C$18</c:f>
              <c:numCache>
                <c:formatCode>_(* #,##0.00_);_(* \(#,##0.00\);_(* "-"??_);_(@_)</c:formatCode>
                <c:ptCount val="17"/>
                <c:pt idx="0">
                  <c:v>978198.16999999969</c:v>
                </c:pt>
                <c:pt idx="1">
                  <c:v>1550831.06</c:v>
                </c:pt>
                <c:pt idx="2">
                  <c:v>1295469.9000000004</c:v>
                </c:pt>
                <c:pt idx="3">
                  <c:v>652190.21</c:v>
                </c:pt>
                <c:pt idx="4">
                  <c:v>1603423.1800000006</c:v>
                </c:pt>
                <c:pt idx="5">
                  <c:v>881290.07</c:v>
                </c:pt>
                <c:pt idx="6">
                  <c:v>2083194.21</c:v>
                </c:pt>
                <c:pt idx="7">
                  <c:v>1138289.1700000006</c:v>
                </c:pt>
                <c:pt idx="8">
                  <c:v>1882103.21</c:v>
                </c:pt>
                <c:pt idx="9">
                  <c:v>1039335.87</c:v>
                </c:pt>
                <c:pt idx="10">
                  <c:v>1341474.05</c:v>
                </c:pt>
                <c:pt idx="11">
                  <c:v>1816146.92</c:v>
                </c:pt>
                <c:pt idx="12">
                  <c:v>1589098.25</c:v>
                </c:pt>
                <c:pt idx="13">
                  <c:v>1866194.7</c:v>
                </c:pt>
                <c:pt idx="14">
                  <c:v>1864922.12</c:v>
                </c:pt>
                <c:pt idx="15">
                  <c:v>1495621.24</c:v>
                </c:pt>
                <c:pt idx="16">
                  <c:v>958486.12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Анученский МО</c:v>
                </c:pt>
                <c:pt idx="1">
                  <c:v>Кавалеровский МО</c:v>
                </c:pt>
                <c:pt idx="2">
                  <c:v>Красноармейский МО</c:v>
                </c:pt>
                <c:pt idx="3">
                  <c:v>Лазовский МО</c:v>
                </c:pt>
                <c:pt idx="4">
                  <c:v>Октябрьский МО</c:v>
                </c:pt>
                <c:pt idx="5">
                  <c:v>Ольгинский МО</c:v>
                </c:pt>
                <c:pt idx="6">
                  <c:v>Партизанский МО</c:v>
                </c:pt>
                <c:pt idx="7">
                  <c:v>Пограничный МО</c:v>
                </c:pt>
                <c:pt idx="8">
                  <c:v>Пожарский МО</c:v>
                </c:pt>
                <c:pt idx="9">
                  <c:v>Тернейский МО</c:v>
                </c:pt>
                <c:pt idx="10">
                  <c:v>Ханкайский МО</c:v>
                </c:pt>
                <c:pt idx="11">
                  <c:v>Хасанский МО</c:v>
                </c:pt>
                <c:pt idx="12">
                  <c:v>Хорольский МО</c:v>
                </c:pt>
                <c:pt idx="13">
                  <c:v>Черниговский МО</c:v>
                </c:pt>
                <c:pt idx="14">
                  <c:v>Чугуевский МО</c:v>
                </c:pt>
                <c:pt idx="15">
                  <c:v>Шкотовский МО</c:v>
                </c:pt>
                <c:pt idx="16">
                  <c:v>Яковлевский МО</c:v>
                </c:pt>
              </c:strCache>
            </c:strRef>
          </c:cat>
          <c:val>
            <c:numRef>
              <c:f>Лист1!$D$2:$D$18</c:f>
              <c:numCache>
                <c:formatCode>_(* #,##0.00_);_(* \(#,##0.00\);_(* "-"??_);_(@_)</c:formatCode>
                <c:ptCount val="17"/>
                <c:pt idx="0">
                  <c:v>981286.99</c:v>
                </c:pt>
                <c:pt idx="1">
                  <c:v>1530982.52</c:v>
                </c:pt>
                <c:pt idx="2">
                  <c:v>1275546.6800000006</c:v>
                </c:pt>
                <c:pt idx="3">
                  <c:v>702579.54</c:v>
                </c:pt>
                <c:pt idx="4">
                  <c:v>1629143.3800000001</c:v>
                </c:pt>
                <c:pt idx="5">
                  <c:v>854773.48</c:v>
                </c:pt>
                <c:pt idx="6">
                  <c:v>2113630.52</c:v>
                </c:pt>
                <c:pt idx="7">
                  <c:v>1247397.5900000001</c:v>
                </c:pt>
                <c:pt idx="8">
                  <c:v>1817191.3900000001</c:v>
                </c:pt>
                <c:pt idx="9">
                  <c:v>1026497.64</c:v>
                </c:pt>
                <c:pt idx="10">
                  <c:v>1320329.8700000001</c:v>
                </c:pt>
                <c:pt idx="11">
                  <c:v>1876852.79</c:v>
                </c:pt>
                <c:pt idx="12">
                  <c:v>1550038.76</c:v>
                </c:pt>
                <c:pt idx="13">
                  <c:v>1853977.81</c:v>
                </c:pt>
                <c:pt idx="14">
                  <c:v>1861123.9</c:v>
                </c:pt>
                <c:pt idx="15">
                  <c:v>1481251.6500000001</c:v>
                </c:pt>
                <c:pt idx="16">
                  <c:v>992766.33000000031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20096"/>
        <c:axId val="119692672"/>
      </c:barChart>
      <c:catAx>
        <c:axId val="152200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692672"/>
        <c:crosses val="autoZero"/>
        <c:auto val="1"/>
        <c:lblAlgn val="ctr"/>
        <c:lblOffset val="100"/>
        <c:noMultiLvlLbl val="0"/>
      </c:catAx>
      <c:valAx>
        <c:axId val="119692672"/>
        <c:scaling>
          <c:orientation val="minMax"/>
        </c:scaling>
        <c:delete val="1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crossAx val="1522009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735146343606938"/>
          <c:y val="0.81771217339487834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04934968087208"/>
          <c:y val="9.4990246841712894E-2"/>
          <c:w val="0.60765556116070463"/>
          <c:h val="0.848826250804252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0"/>
              <c:layout>
                <c:manualLayout>
                  <c:x val="-7.0665241175524446E-2"/>
                  <c:y val="0.12426599064750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5402548555964837"/>
                  <c:y val="-0.20148619850319749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19813055597471E-2"/>
                  <c:y val="3.985895506559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2286744258929808E-2"/>
                  <c:y val="8.1490440456110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4399577493048034E-2"/>
                  <c:y val="5.8699538435123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Прочие расходы</c:v>
                </c:pt>
                <c:pt idx="2">
                  <c:v>Национальная экономика</c:v>
                </c:pt>
                <c:pt idx="3">
                  <c:v>Жилищно-комунальное хозяйство</c:v>
                </c:pt>
                <c:pt idx="4">
                  <c:v>Образование</c:v>
                </c:pt>
                <c:pt idx="5">
                  <c:v>Физическая культура и спорт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0.00">
                  <c:v>12</c:v>
                </c:pt>
                <c:pt idx="1">
                  <c:v>9.23</c:v>
                </c:pt>
                <c:pt idx="2">
                  <c:v>10.850000000000026</c:v>
                </c:pt>
                <c:pt idx="3">
                  <c:v>7.1199999999999966</c:v>
                </c:pt>
                <c:pt idx="4">
                  <c:v>47.21</c:v>
                </c:pt>
                <c:pt idx="5">
                  <c:v>1.1800000000000039</c:v>
                </c:pt>
                <c:pt idx="6">
                  <c:v>7.41</c:v>
                </c:pt>
                <c:pt idx="7" formatCode="0.0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Прочие расходы</c:v>
                </c:pt>
                <c:pt idx="2">
                  <c:v>Национальная экономика</c:v>
                </c:pt>
                <c:pt idx="3">
                  <c:v>Жилищно-комунальное хозяйство</c:v>
                </c:pt>
                <c:pt idx="4">
                  <c:v>Образование</c:v>
                </c:pt>
                <c:pt idx="5">
                  <c:v>Физическая культура и спорт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23891867602152844"/>
          <c:w val="0.45404828756400945"/>
          <c:h val="0.58154447485632665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84960605538024792"/>
          <c:y val="0.82091888780034539"/>
        </c:manualLayout>
      </c:layout>
      <c:overlay val="0"/>
      <c:spPr>
        <a:noFill/>
      </c:sp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04934968087208"/>
          <c:y val="9.4990246841712894E-2"/>
          <c:w val="0.60765556116070463"/>
          <c:h val="0.848826250804252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1"/>
              <c:layout>
                <c:manualLayout>
                  <c:x val="-7.2830423485284401E-2"/>
                  <c:y val="5.510448334023493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3,52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771403509062841E-2"/>
                  <c:y val="-5.6971447616931452E-2"/>
                </c:manualLayout>
              </c:layout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9052174136538727"/>
                  <c:y val="-0.17393521931906591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>
                        <a:solidFill>
                          <a:schemeClr val="bg1"/>
                        </a:solidFill>
                      </a:rPr>
                      <a:t>55,23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807197210260234E-2"/>
                  <c:y val="4.135399097070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2076303296317003E-2"/>
                  <c:y val="8.142378119602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Прочие расходы</c:v>
                </c:pt>
                <c:pt idx="2">
                  <c:v>Национальная экономика</c:v>
                </c:pt>
                <c:pt idx="3">
                  <c:v>Жилищно-комунальное хозяйство</c:v>
                </c:pt>
                <c:pt idx="4">
                  <c:v>Образование</c:v>
                </c:pt>
                <c:pt idx="5">
                  <c:v>Физическая культура и спорт 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12.99</c:v>
                </c:pt>
                <c:pt idx="1">
                  <c:v>2.46</c:v>
                </c:pt>
                <c:pt idx="2">
                  <c:v>15.850000000000026</c:v>
                </c:pt>
                <c:pt idx="3">
                  <c:v>1.9100000000000001</c:v>
                </c:pt>
                <c:pt idx="4">
                  <c:v>55.230000000000011</c:v>
                </c:pt>
                <c:pt idx="5">
                  <c:v>1.06</c:v>
                </c:pt>
                <c:pt idx="6">
                  <c:v>5.92</c:v>
                </c:pt>
                <c:pt idx="7">
                  <c:v>4.58</c:v>
                </c:pt>
              </c:numCache>
            </c:numRef>
          </c:val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Прочие расходы</c:v>
                </c:pt>
                <c:pt idx="2">
                  <c:v>Национальная экономика</c:v>
                </c:pt>
                <c:pt idx="3">
                  <c:v>Жилищно-комунальное хозяйство</c:v>
                </c:pt>
                <c:pt idx="4">
                  <c:v>Образование</c:v>
                </c:pt>
                <c:pt idx="5">
                  <c:v>Физическая культура и спорт 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5E094F-D6B6-47FE-ABE3-5DA6ADD89F1C}" type="doc">
      <dgm:prSet loTypeId="urn:microsoft.com/office/officeart/2005/8/layout/target3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B2FB3E-FB8B-41A9-81EA-8A36BD51CDCC}">
      <dgm:prSet custT="1"/>
      <dgm:spPr>
        <a:gradFill rotWithShape="0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Проект отчета об исполнении бюджета Шкотовского муниципального округа за 2024 год </a:t>
          </a:r>
          <a:endParaRPr lang="ru-RU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55A8880F-D2D0-4BAF-A7CD-848D5D59C83F}" type="parTrans" cxnId="{F9C2866C-42A2-4B74-A505-B7BC02808735}">
      <dgm:prSet/>
      <dgm:spPr/>
      <dgm:t>
        <a:bodyPr/>
        <a:lstStyle/>
        <a:p>
          <a:endParaRPr lang="ru-RU"/>
        </a:p>
      </dgm:t>
    </dgm:pt>
    <dgm:pt modelId="{CFDC6C26-ED7C-49E6-8764-F48E6D74E1B5}" type="sibTrans" cxnId="{F9C2866C-42A2-4B74-A505-B7BC02808735}">
      <dgm:prSet/>
      <dgm:spPr/>
      <dgm:t>
        <a:bodyPr/>
        <a:lstStyle/>
        <a:p>
          <a:endParaRPr lang="ru-RU"/>
        </a:p>
      </dgm:t>
    </dgm:pt>
    <dgm:pt modelId="{CCF44784-A403-4579-87EC-4B0913BB2635}" type="pres">
      <dgm:prSet presAssocID="{CC5E094F-D6B6-47FE-ABE3-5DA6ADD89F1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2D8BF6-9E78-4834-972D-08766315F055}" type="pres">
      <dgm:prSet presAssocID="{2FB2FB3E-FB8B-41A9-81EA-8A36BD51CDCC}" presName="circle1" presStyleLbl="node1" presStyleIdx="0" presStyleCnt="1"/>
      <dgm:spPr/>
    </dgm:pt>
    <dgm:pt modelId="{71326750-8D2E-4456-AF9C-1E62B5B0CF8A}" type="pres">
      <dgm:prSet presAssocID="{2FB2FB3E-FB8B-41A9-81EA-8A36BD51CDCC}" presName="space" presStyleCnt="0"/>
      <dgm:spPr/>
    </dgm:pt>
    <dgm:pt modelId="{389A69F7-5AC9-48C5-892B-474C594A8BEE}" type="pres">
      <dgm:prSet presAssocID="{2FB2FB3E-FB8B-41A9-81EA-8A36BD51CDCC}" presName="rect1" presStyleLbl="alignAcc1" presStyleIdx="0" presStyleCnt="1" custScaleX="114728" custScaleY="100000"/>
      <dgm:spPr/>
      <dgm:t>
        <a:bodyPr/>
        <a:lstStyle/>
        <a:p>
          <a:endParaRPr lang="ru-RU"/>
        </a:p>
      </dgm:t>
    </dgm:pt>
    <dgm:pt modelId="{ED17B1EF-7B10-4DE9-A60A-7A3F7A62382B}" type="pres">
      <dgm:prSet presAssocID="{2FB2FB3E-FB8B-41A9-81EA-8A36BD51CDC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C2866C-42A2-4B74-A505-B7BC02808735}" srcId="{CC5E094F-D6B6-47FE-ABE3-5DA6ADD89F1C}" destId="{2FB2FB3E-FB8B-41A9-81EA-8A36BD51CDCC}" srcOrd="0" destOrd="0" parTransId="{55A8880F-D2D0-4BAF-A7CD-848D5D59C83F}" sibTransId="{CFDC6C26-ED7C-49E6-8764-F48E6D74E1B5}"/>
    <dgm:cxn modelId="{FA24B6F5-723A-4693-A203-65EABA9841F0}" type="presOf" srcId="{CC5E094F-D6B6-47FE-ABE3-5DA6ADD89F1C}" destId="{CCF44784-A403-4579-87EC-4B0913BB2635}" srcOrd="0" destOrd="0" presId="urn:microsoft.com/office/officeart/2005/8/layout/target3"/>
    <dgm:cxn modelId="{2FD8BC63-3D6B-4AC4-8499-E88457344D15}" type="presOf" srcId="{2FB2FB3E-FB8B-41A9-81EA-8A36BD51CDCC}" destId="{389A69F7-5AC9-48C5-892B-474C594A8BEE}" srcOrd="0" destOrd="0" presId="urn:microsoft.com/office/officeart/2005/8/layout/target3"/>
    <dgm:cxn modelId="{A8435AAF-EFEF-44C5-98CF-84A297BC0468}" type="presOf" srcId="{2FB2FB3E-FB8B-41A9-81EA-8A36BD51CDCC}" destId="{ED17B1EF-7B10-4DE9-A60A-7A3F7A62382B}" srcOrd="1" destOrd="0" presId="urn:microsoft.com/office/officeart/2005/8/layout/target3"/>
    <dgm:cxn modelId="{50719B88-03B7-4BCF-B1D7-0B84D4E8463C}" type="presParOf" srcId="{CCF44784-A403-4579-87EC-4B0913BB2635}" destId="{2F2D8BF6-9E78-4834-972D-08766315F055}" srcOrd="0" destOrd="0" presId="urn:microsoft.com/office/officeart/2005/8/layout/target3"/>
    <dgm:cxn modelId="{DD286B9A-4C19-40C6-A006-3D673471823B}" type="presParOf" srcId="{CCF44784-A403-4579-87EC-4B0913BB2635}" destId="{71326750-8D2E-4456-AF9C-1E62B5B0CF8A}" srcOrd="1" destOrd="0" presId="urn:microsoft.com/office/officeart/2005/8/layout/target3"/>
    <dgm:cxn modelId="{DB8511F2-6DE1-4577-9862-AC75DADEF3B9}" type="presParOf" srcId="{CCF44784-A403-4579-87EC-4B0913BB2635}" destId="{389A69F7-5AC9-48C5-892B-474C594A8BEE}" srcOrd="2" destOrd="0" presId="urn:microsoft.com/office/officeart/2005/8/layout/target3"/>
    <dgm:cxn modelId="{80BFC78E-DACA-4BD3-9CBF-C9150471307B}" type="presParOf" srcId="{CCF44784-A403-4579-87EC-4B0913BB2635}" destId="{ED17B1EF-7B10-4DE9-A60A-7A3F7A62382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20E98-792D-4157-A083-9251CFB4C14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7D1032-D237-4182-95F1-805C63061A98}">
      <dgm:prSet custT="1"/>
      <dgm:spPr>
        <a:gradFill rotWithShape="0">
          <a:gsLst>
            <a:gs pos="0">
              <a:schemeClr val="bg2">
                <a:shade val="94000"/>
                <a:satMod val="114000"/>
                <a:lumMod val="96000"/>
                <a:alpha val="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</dgm:spPr>
      <dgm:t>
        <a:bodyPr anchor="t"/>
        <a:lstStyle/>
        <a:p>
          <a:pPr rtl="0"/>
          <a:endParaRPr lang="ru-RU" sz="1400" b="1" i="0" dirty="0" smtClean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  <a:p>
          <a:pPr rtl="0"/>
          <a:r>
            <a:rPr lang="ru-RU" sz="1400" b="1" i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Подготовка проекта отчета об исполнении бюджета Шкотовского МО за 2024</a:t>
          </a:r>
          <a:endParaRPr lang="ru-RU" sz="1400" b="1" i="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</dgm:t>
    </dgm:pt>
    <dgm:pt modelId="{E18A2C18-4D75-4BCD-A22A-3E3C1172805F}" type="parTrans" cxnId="{755DEC59-91CE-4170-927B-83FC69009987}">
      <dgm:prSet/>
      <dgm:spPr/>
      <dgm:t>
        <a:bodyPr/>
        <a:lstStyle/>
        <a:p>
          <a:endParaRPr lang="ru-RU"/>
        </a:p>
      </dgm:t>
    </dgm:pt>
    <dgm:pt modelId="{6F5CD88B-5F09-4AB5-8B32-71F445B22B11}" type="sibTrans" cxnId="{755DEC59-91CE-4170-927B-83FC69009987}">
      <dgm:prSet/>
      <dgm:spPr/>
      <dgm:t>
        <a:bodyPr/>
        <a:lstStyle/>
        <a:p>
          <a:endParaRPr lang="ru-RU"/>
        </a:p>
      </dgm:t>
    </dgm:pt>
    <dgm:pt modelId="{FEB5BE95-0C3A-4FC7-9E05-9AE8B227D006}">
      <dgm:prSet custT="1"/>
      <dgm:spPr>
        <a:gradFill rotWithShape="0">
          <a:gsLst>
            <a:gs pos="0">
              <a:schemeClr val="bg2">
                <a:shade val="94000"/>
                <a:satMod val="114000"/>
                <a:lumMod val="96000"/>
                <a:alpha val="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</dgm:spPr>
      <dgm:t>
        <a:bodyPr anchor="t"/>
        <a:lstStyle/>
        <a:p>
          <a:pPr rtl="0"/>
          <a:endParaRPr lang="ru-RU" sz="1400" b="1" i="0" dirty="0" smtClean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  <a:p>
          <a:pPr rtl="0"/>
          <a:r>
            <a:rPr lang="ru-RU" sz="1400" b="1" i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Направление проекта решения в контрольно- счетную комиссию Шкотовского МО на проверку для подготовки заключения</a:t>
          </a:r>
          <a:endParaRPr lang="ru-RU" sz="1400" i="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</dgm:t>
    </dgm:pt>
    <dgm:pt modelId="{54C9BEF9-CE23-46F4-A4A7-D4FC7FB583B0}" type="parTrans" cxnId="{F6F8645E-CCBB-45D8-B3C7-294BA4F441A9}">
      <dgm:prSet/>
      <dgm:spPr/>
      <dgm:t>
        <a:bodyPr/>
        <a:lstStyle/>
        <a:p>
          <a:endParaRPr lang="ru-RU"/>
        </a:p>
      </dgm:t>
    </dgm:pt>
    <dgm:pt modelId="{AE84C0CE-C051-49E0-8A57-03E90BFFA968}" type="sibTrans" cxnId="{F6F8645E-CCBB-45D8-B3C7-294BA4F441A9}">
      <dgm:prSet/>
      <dgm:spPr/>
      <dgm:t>
        <a:bodyPr/>
        <a:lstStyle/>
        <a:p>
          <a:endParaRPr lang="ru-RU"/>
        </a:p>
      </dgm:t>
    </dgm:pt>
    <dgm:pt modelId="{F1966330-A4D2-4631-B941-F3332842FAD1}">
      <dgm:prSet custT="1"/>
      <dgm:spPr>
        <a:gradFill rotWithShape="0">
          <a:gsLst>
            <a:gs pos="0">
              <a:schemeClr val="bg2">
                <a:shade val="94000"/>
                <a:satMod val="114000"/>
                <a:lumMod val="96000"/>
                <a:alpha val="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ln>
          <a:noFill/>
        </a:ln>
      </dgm:spPr>
      <dgm:t>
        <a:bodyPr anchor="t"/>
        <a:lstStyle/>
        <a:p>
          <a:pPr rtl="0"/>
          <a:endParaRPr lang="ru-RU" sz="1400" b="1" i="0" dirty="0" smtClean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  <a:p>
          <a:pPr rtl="0"/>
          <a:r>
            <a:rPr lang="ru-RU" sz="1400" b="1" i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Публичные слушанья по проекту отчета об исполнении бюджета</a:t>
          </a:r>
          <a:endParaRPr lang="ru-RU" sz="1400" b="1" i="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</dgm:t>
    </dgm:pt>
    <dgm:pt modelId="{A1D00E4C-97E0-498E-A177-F4A4A605DEB5}" type="parTrans" cxnId="{25753161-FCC6-41DD-BE3D-9F6A5C33B773}">
      <dgm:prSet/>
      <dgm:spPr/>
      <dgm:t>
        <a:bodyPr/>
        <a:lstStyle/>
        <a:p>
          <a:endParaRPr lang="ru-RU"/>
        </a:p>
      </dgm:t>
    </dgm:pt>
    <dgm:pt modelId="{1D358E4E-F828-4CC8-9A1F-41BAB0A33BC8}" type="sibTrans" cxnId="{25753161-FCC6-41DD-BE3D-9F6A5C33B773}">
      <dgm:prSet/>
      <dgm:spPr/>
      <dgm:t>
        <a:bodyPr/>
        <a:lstStyle/>
        <a:p>
          <a:endParaRPr lang="ru-RU"/>
        </a:p>
      </dgm:t>
    </dgm:pt>
    <dgm:pt modelId="{DAAD2A5B-A4C7-4250-9ECB-601FC9DC565E}">
      <dgm:prSet custT="1"/>
      <dgm:spPr>
        <a:gradFill rotWithShape="0">
          <a:gsLst>
            <a:gs pos="0">
              <a:schemeClr val="bg2">
                <a:shade val="94000"/>
                <a:satMod val="114000"/>
                <a:lumMod val="96000"/>
                <a:alpha val="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</dgm:spPr>
      <dgm:t>
        <a:bodyPr anchor="t"/>
        <a:lstStyle/>
        <a:p>
          <a:pPr rtl="0"/>
          <a:endParaRPr lang="ru-RU" sz="1400" b="1" i="0" dirty="0" smtClean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  <a:p>
          <a:pPr rtl="0"/>
          <a:r>
            <a:rPr lang="ru-RU" sz="1400" b="1" i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Контрольно-счетная комиссия представляет заключение по отчету.   </a:t>
          </a:r>
        </a:p>
        <a:p>
          <a:pPr rtl="0"/>
          <a:r>
            <a:rPr lang="ru-RU" sz="1400" b="1" i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                                                                                         Внесение отчета на рассмотрение Думы Шкотовского МО</a:t>
          </a:r>
          <a:endParaRPr lang="ru-RU" sz="1400" b="1" i="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</dgm:t>
    </dgm:pt>
    <dgm:pt modelId="{010A0F43-6DC9-4535-8D92-33FDCA0D3E2D}" type="parTrans" cxnId="{3230D5B0-0DCA-447F-9E9B-6822295C3E35}">
      <dgm:prSet/>
      <dgm:spPr/>
      <dgm:t>
        <a:bodyPr/>
        <a:lstStyle/>
        <a:p>
          <a:endParaRPr lang="ru-RU"/>
        </a:p>
      </dgm:t>
    </dgm:pt>
    <dgm:pt modelId="{DD0BCF96-DBA6-4F21-8B51-6D52A6D5683C}" type="sibTrans" cxnId="{3230D5B0-0DCA-447F-9E9B-6822295C3E35}">
      <dgm:prSet/>
      <dgm:spPr/>
      <dgm:t>
        <a:bodyPr/>
        <a:lstStyle/>
        <a:p>
          <a:endParaRPr lang="ru-RU"/>
        </a:p>
      </dgm:t>
    </dgm:pt>
    <dgm:pt modelId="{14A44503-44B7-4FD5-B414-C84F2EDCBE17}">
      <dgm:prSet custT="1"/>
      <dgm:spPr>
        <a:gradFill rotWithShape="0">
          <a:gsLst>
            <a:gs pos="0">
              <a:schemeClr val="bg2">
                <a:shade val="94000"/>
                <a:satMod val="114000"/>
                <a:lumMod val="96000"/>
                <a:alpha val="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</dgm:spPr>
      <dgm:t>
        <a:bodyPr anchor="t"/>
        <a:lstStyle/>
        <a:p>
          <a:pPr rtl="0"/>
          <a:endParaRPr lang="ru-RU" sz="1300" b="1" i="0" dirty="0" smtClean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  <a:p>
          <a:pPr rtl="0"/>
          <a:r>
            <a:rPr lang="ru-RU" sz="1300" b="1" i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Рассмотрение </a:t>
          </a:r>
          <a:r>
            <a:rPr lang="ru-RU" sz="1400" b="1" i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отчета</a:t>
          </a:r>
          <a:r>
            <a:rPr lang="ru-RU" sz="1300" b="1" i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 Думой Шкотовского МО </a:t>
          </a:r>
        </a:p>
        <a:p>
          <a:pPr rtl="0"/>
          <a:r>
            <a:rPr lang="ru-RU" sz="1300" b="1" i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в течение месяца</a:t>
          </a:r>
        </a:p>
        <a:p>
          <a:pPr rtl="0"/>
          <a:r>
            <a:rPr lang="ru-RU" sz="1300" b="1" i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                                                Утверждение отчета об исполнении бюджета</a:t>
          </a:r>
          <a:endParaRPr lang="ru-RU" sz="1300" b="1" i="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</dgm:t>
    </dgm:pt>
    <dgm:pt modelId="{04D1E609-6CBD-4950-A232-8C0F0D599729}" type="parTrans" cxnId="{9FE5CE3B-C38D-4BBB-8F47-9253E365CBEA}">
      <dgm:prSet/>
      <dgm:spPr/>
      <dgm:t>
        <a:bodyPr/>
        <a:lstStyle/>
        <a:p>
          <a:endParaRPr lang="ru-RU"/>
        </a:p>
      </dgm:t>
    </dgm:pt>
    <dgm:pt modelId="{F7D6997B-34C9-4BD7-8686-85BB5EBC440A}" type="sibTrans" cxnId="{9FE5CE3B-C38D-4BBB-8F47-9253E365CBEA}">
      <dgm:prSet/>
      <dgm:spPr/>
      <dgm:t>
        <a:bodyPr/>
        <a:lstStyle/>
        <a:p>
          <a:endParaRPr lang="ru-RU"/>
        </a:p>
      </dgm:t>
    </dgm:pt>
    <dgm:pt modelId="{695D5065-E710-4968-AC4F-9FF988381563}" type="pres">
      <dgm:prSet presAssocID="{35620E98-792D-4157-A083-9251CFB4C14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4B713E-23D9-40B6-BE16-AF9827875560}" type="pres">
      <dgm:prSet presAssocID="{35620E98-792D-4157-A083-9251CFB4C147}" presName="arrow" presStyleLbl="bgShp" presStyleIdx="0" presStyleCnt="1" custScaleX="109110" custLinFactNeighborX="1757" custLinFactNeighborY="6102"/>
      <dgm:spPr/>
    </dgm:pt>
    <dgm:pt modelId="{4597A506-308E-41B2-902C-3AE864B89D40}" type="pres">
      <dgm:prSet presAssocID="{35620E98-792D-4157-A083-9251CFB4C147}" presName="linearProcess" presStyleCnt="0"/>
      <dgm:spPr/>
    </dgm:pt>
    <dgm:pt modelId="{73D876EF-F7BA-4584-8C21-2E8061997308}" type="pres">
      <dgm:prSet presAssocID="{CB7D1032-D237-4182-95F1-805C63061A98}" presName="textNode" presStyleLbl="node1" presStyleIdx="0" presStyleCnt="5" custScaleY="169825" custLinFactNeighborX="-4574" custLinFactNeighborY="-37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0A530-E0AC-470F-B13C-CE2CD9FCC23F}" type="pres">
      <dgm:prSet presAssocID="{6F5CD88B-5F09-4AB5-8B32-71F445B22B11}" presName="sibTrans" presStyleCnt="0"/>
      <dgm:spPr/>
    </dgm:pt>
    <dgm:pt modelId="{46CED869-D57F-4AD4-B971-057FC46DA523}" type="pres">
      <dgm:prSet presAssocID="{FEB5BE95-0C3A-4FC7-9E05-9AE8B227D006}" presName="textNode" presStyleLbl="node1" presStyleIdx="1" presStyleCnt="5" custScaleY="169825" custLinFactNeighborX="27422" custLinFactNeighborY="-37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73E70-35C5-4F87-A2B1-B0E5579C7294}" type="pres">
      <dgm:prSet presAssocID="{AE84C0CE-C051-49E0-8A57-03E90BFFA968}" presName="sibTrans" presStyleCnt="0"/>
      <dgm:spPr/>
    </dgm:pt>
    <dgm:pt modelId="{2FB56F4D-38E5-41FC-A781-946B32DBDF55}" type="pres">
      <dgm:prSet presAssocID="{F1966330-A4D2-4631-B941-F3332842FAD1}" presName="textNode" presStyleLbl="node1" presStyleIdx="2" presStyleCnt="5" custScaleY="169825" custLinFactX="100000" custLinFactNeighborX="196682" custLinFactNeighborY="-37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65765-13C4-41D4-9BCE-7177B3D07EA7}" type="pres">
      <dgm:prSet presAssocID="{1D358E4E-F828-4CC8-9A1F-41BAB0A33BC8}" presName="sibTrans" presStyleCnt="0"/>
      <dgm:spPr/>
    </dgm:pt>
    <dgm:pt modelId="{4642C038-A137-4898-9805-BD8EC38D650A}" type="pres">
      <dgm:prSet presAssocID="{DAAD2A5B-A4C7-4250-9ECB-601FC9DC565E}" presName="textNode" presStyleLbl="node1" presStyleIdx="3" presStyleCnt="5" custScaleX="115803" custScaleY="169825" custLinFactX="-100000" custLinFactNeighborX="-124354" custLinFactNeighborY="-37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0A8CB-EF9E-4668-90C5-44658AD09928}" type="pres">
      <dgm:prSet presAssocID="{DD0BCF96-DBA6-4F21-8B51-6D52A6D5683C}" presName="sibTrans" presStyleCnt="0"/>
      <dgm:spPr/>
    </dgm:pt>
    <dgm:pt modelId="{18D0400A-FAD0-4E5C-B539-CB6268602C7A}" type="pres">
      <dgm:prSet presAssocID="{14A44503-44B7-4FD5-B414-C84F2EDCBE17}" presName="textNode" presStyleLbl="node1" presStyleIdx="4" presStyleCnt="5" custScaleX="124173" custScaleY="173855" custLinFactNeighborX="-23470" custLinFactNeighborY="-36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2E16FD-293B-4689-B594-87012FE4DA05}" type="presOf" srcId="{F1966330-A4D2-4631-B941-F3332842FAD1}" destId="{2FB56F4D-38E5-41FC-A781-946B32DBDF55}" srcOrd="0" destOrd="0" presId="urn:microsoft.com/office/officeart/2005/8/layout/hProcess9"/>
    <dgm:cxn modelId="{E06DE338-87F0-4F05-A3F1-2C225F052604}" type="presOf" srcId="{DAAD2A5B-A4C7-4250-9ECB-601FC9DC565E}" destId="{4642C038-A137-4898-9805-BD8EC38D650A}" srcOrd="0" destOrd="0" presId="urn:microsoft.com/office/officeart/2005/8/layout/hProcess9"/>
    <dgm:cxn modelId="{9FE5CE3B-C38D-4BBB-8F47-9253E365CBEA}" srcId="{35620E98-792D-4157-A083-9251CFB4C147}" destId="{14A44503-44B7-4FD5-B414-C84F2EDCBE17}" srcOrd="4" destOrd="0" parTransId="{04D1E609-6CBD-4950-A232-8C0F0D599729}" sibTransId="{F7D6997B-34C9-4BD7-8686-85BB5EBC440A}"/>
    <dgm:cxn modelId="{E2E4B746-FD2F-452F-86E3-2EAD0344EC84}" type="presOf" srcId="{14A44503-44B7-4FD5-B414-C84F2EDCBE17}" destId="{18D0400A-FAD0-4E5C-B539-CB6268602C7A}" srcOrd="0" destOrd="0" presId="urn:microsoft.com/office/officeart/2005/8/layout/hProcess9"/>
    <dgm:cxn modelId="{F6F8645E-CCBB-45D8-B3C7-294BA4F441A9}" srcId="{35620E98-792D-4157-A083-9251CFB4C147}" destId="{FEB5BE95-0C3A-4FC7-9E05-9AE8B227D006}" srcOrd="1" destOrd="0" parTransId="{54C9BEF9-CE23-46F4-A4A7-D4FC7FB583B0}" sibTransId="{AE84C0CE-C051-49E0-8A57-03E90BFFA968}"/>
    <dgm:cxn modelId="{25753161-FCC6-41DD-BE3D-9F6A5C33B773}" srcId="{35620E98-792D-4157-A083-9251CFB4C147}" destId="{F1966330-A4D2-4631-B941-F3332842FAD1}" srcOrd="2" destOrd="0" parTransId="{A1D00E4C-97E0-498E-A177-F4A4A605DEB5}" sibTransId="{1D358E4E-F828-4CC8-9A1F-41BAB0A33BC8}"/>
    <dgm:cxn modelId="{755DEC59-91CE-4170-927B-83FC69009987}" srcId="{35620E98-792D-4157-A083-9251CFB4C147}" destId="{CB7D1032-D237-4182-95F1-805C63061A98}" srcOrd="0" destOrd="0" parTransId="{E18A2C18-4D75-4BCD-A22A-3E3C1172805F}" sibTransId="{6F5CD88B-5F09-4AB5-8B32-71F445B22B11}"/>
    <dgm:cxn modelId="{D0FE50A4-FFF5-43AA-B510-2A17FF22DA5C}" type="presOf" srcId="{FEB5BE95-0C3A-4FC7-9E05-9AE8B227D006}" destId="{46CED869-D57F-4AD4-B971-057FC46DA523}" srcOrd="0" destOrd="0" presId="urn:microsoft.com/office/officeart/2005/8/layout/hProcess9"/>
    <dgm:cxn modelId="{3230D5B0-0DCA-447F-9E9B-6822295C3E35}" srcId="{35620E98-792D-4157-A083-9251CFB4C147}" destId="{DAAD2A5B-A4C7-4250-9ECB-601FC9DC565E}" srcOrd="3" destOrd="0" parTransId="{010A0F43-6DC9-4535-8D92-33FDCA0D3E2D}" sibTransId="{DD0BCF96-DBA6-4F21-8B51-6D52A6D5683C}"/>
    <dgm:cxn modelId="{121C69EA-58F1-4636-9CDE-32A1CD4781DC}" type="presOf" srcId="{CB7D1032-D237-4182-95F1-805C63061A98}" destId="{73D876EF-F7BA-4584-8C21-2E8061997308}" srcOrd="0" destOrd="0" presId="urn:microsoft.com/office/officeart/2005/8/layout/hProcess9"/>
    <dgm:cxn modelId="{D003474B-DEF1-4BA5-ADC1-8E0E77CDB5D4}" type="presOf" srcId="{35620E98-792D-4157-A083-9251CFB4C147}" destId="{695D5065-E710-4968-AC4F-9FF988381563}" srcOrd="0" destOrd="0" presId="urn:microsoft.com/office/officeart/2005/8/layout/hProcess9"/>
    <dgm:cxn modelId="{A68331EE-2763-49D1-8F5A-1A430A987F6A}" type="presParOf" srcId="{695D5065-E710-4968-AC4F-9FF988381563}" destId="{044B713E-23D9-40B6-BE16-AF9827875560}" srcOrd="0" destOrd="0" presId="urn:microsoft.com/office/officeart/2005/8/layout/hProcess9"/>
    <dgm:cxn modelId="{C86D2748-28B5-48B2-BEAD-FD333A94AD45}" type="presParOf" srcId="{695D5065-E710-4968-AC4F-9FF988381563}" destId="{4597A506-308E-41B2-902C-3AE864B89D40}" srcOrd="1" destOrd="0" presId="urn:microsoft.com/office/officeart/2005/8/layout/hProcess9"/>
    <dgm:cxn modelId="{BBBEB269-7FB0-4651-8B9E-B94ABF79BF96}" type="presParOf" srcId="{4597A506-308E-41B2-902C-3AE864B89D40}" destId="{73D876EF-F7BA-4584-8C21-2E8061997308}" srcOrd="0" destOrd="0" presId="urn:microsoft.com/office/officeart/2005/8/layout/hProcess9"/>
    <dgm:cxn modelId="{11501B07-AD40-4DA2-96B8-6AEC12131ABD}" type="presParOf" srcId="{4597A506-308E-41B2-902C-3AE864B89D40}" destId="{FC80A530-E0AC-470F-B13C-CE2CD9FCC23F}" srcOrd="1" destOrd="0" presId="urn:microsoft.com/office/officeart/2005/8/layout/hProcess9"/>
    <dgm:cxn modelId="{16ED3AA0-03CD-430E-AD25-8CF55947694D}" type="presParOf" srcId="{4597A506-308E-41B2-902C-3AE864B89D40}" destId="{46CED869-D57F-4AD4-B971-057FC46DA523}" srcOrd="2" destOrd="0" presId="urn:microsoft.com/office/officeart/2005/8/layout/hProcess9"/>
    <dgm:cxn modelId="{FBA6E1E8-F568-4EA7-B84F-0550DF2BDF96}" type="presParOf" srcId="{4597A506-308E-41B2-902C-3AE864B89D40}" destId="{86C73E70-35C5-4F87-A2B1-B0E5579C7294}" srcOrd="3" destOrd="0" presId="urn:microsoft.com/office/officeart/2005/8/layout/hProcess9"/>
    <dgm:cxn modelId="{5D792D0D-F6B0-4F5C-BA7C-A199181CD3FB}" type="presParOf" srcId="{4597A506-308E-41B2-902C-3AE864B89D40}" destId="{2FB56F4D-38E5-41FC-A781-946B32DBDF55}" srcOrd="4" destOrd="0" presId="urn:microsoft.com/office/officeart/2005/8/layout/hProcess9"/>
    <dgm:cxn modelId="{F108696E-5501-443F-B071-66A5B643E71D}" type="presParOf" srcId="{4597A506-308E-41B2-902C-3AE864B89D40}" destId="{99865765-13C4-41D4-9BCE-7177B3D07EA7}" srcOrd="5" destOrd="0" presId="urn:microsoft.com/office/officeart/2005/8/layout/hProcess9"/>
    <dgm:cxn modelId="{F1E92DE5-2A62-433D-ADFC-A9BCCA3D3DC3}" type="presParOf" srcId="{4597A506-308E-41B2-902C-3AE864B89D40}" destId="{4642C038-A137-4898-9805-BD8EC38D650A}" srcOrd="6" destOrd="0" presId="urn:microsoft.com/office/officeart/2005/8/layout/hProcess9"/>
    <dgm:cxn modelId="{3E183CB0-8F85-4747-BB91-872E47A22C4D}" type="presParOf" srcId="{4597A506-308E-41B2-902C-3AE864B89D40}" destId="{8F20A8CB-EF9E-4668-90C5-44658AD09928}" srcOrd="7" destOrd="0" presId="urn:microsoft.com/office/officeart/2005/8/layout/hProcess9"/>
    <dgm:cxn modelId="{881ADCCE-2CD7-4BA6-8793-5C4CFA655780}" type="presParOf" srcId="{4597A506-308E-41B2-902C-3AE864B89D40}" destId="{18D0400A-FAD0-4E5C-B539-CB6268602C7A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BC52ED-9754-4D9F-B371-C248E3436EAD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BC36E9-FE17-40E1-B38E-64A216D4E6D6}">
      <dgm:prSet custT="1"/>
      <dgm:spPr/>
      <dgm:t>
        <a:bodyPr/>
        <a:lstStyle/>
        <a:p>
          <a:pPr rtl="0"/>
          <a:r>
            <a:rPr lang="ru-RU" sz="1300" b="1" dirty="0" smtClean="0">
              <a:solidFill>
                <a:schemeClr val="accent1">
                  <a:lumMod val="50000"/>
                </a:schemeClr>
              </a:solidFill>
            </a:rPr>
            <a:t>Бюджетный кодекс РФ, Налоговый кодекс РФ </a:t>
          </a:r>
          <a:endParaRPr lang="ru-RU" sz="1300" b="1" dirty="0">
            <a:solidFill>
              <a:schemeClr val="accent1">
                <a:lumMod val="50000"/>
              </a:schemeClr>
            </a:solidFill>
          </a:endParaRPr>
        </a:p>
      </dgm:t>
    </dgm:pt>
    <dgm:pt modelId="{A45F3D56-3AC8-49FE-AAAC-D375E8FBF725}" type="parTrans" cxnId="{5BB19018-6E8B-435A-B6A0-8583A858A672}">
      <dgm:prSet/>
      <dgm:spPr/>
      <dgm:t>
        <a:bodyPr/>
        <a:lstStyle/>
        <a:p>
          <a:endParaRPr lang="ru-RU"/>
        </a:p>
      </dgm:t>
    </dgm:pt>
    <dgm:pt modelId="{2DC838C8-E9DF-453F-B077-D0E50DCFF3E4}" type="sibTrans" cxnId="{5BB19018-6E8B-435A-B6A0-8583A858A672}">
      <dgm:prSet/>
      <dgm:spPr/>
      <dgm:t>
        <a:bodyPr/>
        <a:lstStyle/>
        <a:p>
          <a:endParaRPr lang="ru-RU"/>
        </a:p>
      </dgm:t>
    </dgm:pt>
    <dgm:pt modelId="{DE3DB8A4-AC91-456E-B8E4-6D8A51837A7C}">
      <dgm:prSet custT="1"/>
      <dgm:spPr/>
      <dgm:t>
        <a:bodyPr/>
        <a:lstStyle/>
        <a:p>
          <a:pPr rtl="0"/>
          <a:r>
            <a:rPr lang="ru-RU" sz="1300" b="1" dirty="0" smtClean="0">
              <a:solidFill>
                <a:schemeClr val="accent1">
                  <a:lumMod val="50000"/>
                </a:schemeClr>
              </a:solidFill>
            </a:rPr>
            <a:t>Федеральный закон от 6.10.2023 №131-ФЗ «Об общих принципах организации местного самоуправления в РФ»</a:t>
          </a:r>
          <a:endParaRPr lang="ru-RU" sz="1300" b="1" dirty="0">
            <a:solidFill>
              <a:schemeClr val="accent1">
                <a:lumMod val="50000"/>
              </a:schemeClr>
            </a:solidFill>
          </a:endParaRPr>
        </a:p>
      </dgm:t>
    </dgm:pt>
    <dgm:pt modelId="{7A34D00C-A79B-4A85-BCEB-82A4A863D6A2}" type="parTrans" cxnId="{D70213DB-D910-4698-9E23-CC9CB5A2E624}">
      <dgm:prSet/>
      <dgm:spPr/>
      <dgm:t>
        <a:bodyPr/>
        <a:lstStyle/>
        <a:p>
          <a:endParaRPr lang="ru-RU"/>
        </a:p>
      </dgm:t>
    </dgm:pt>
    <dgm:pt modelId="{CDE0F0E1-4CEC-453A-B058-D96F2779C6B9}" type="sibTrans" cxnId="{D70213DB-D910-4698-9E23-CC9CB5A2E624}">
      <dgm:prSet/>
      <dgm:spPr/>
      <dgm:t>
        <a:bodyPr/>
        <a:lstStyle/>
        <a:p>
          <a:endParaRPr lang="ru-RU"/>
        </a:p>
      </dgm:t>
    </dgm:pt>
    <dgm:pt modelId="{C8CD6E1C-0EEC-4336-9939-239C9C22C5AB}">
      <dgm:prSet custT="1"/>
      <dgm:spPr/>
      <dgm:t>
        <a:bodyPr/>
        <a:lstStyle/>
        <a:p>
          <a:pPr rtl="0"/>
          <a:r>
            <a:rPr lang="ru-RU" sz="1300" b="1" dirty="0" smtClean="0">
              <a:solidFill>
                <a:schemeClr val="accent1">
                  <a:lumMod val="50000"/>
                </a:schemeClr>
              </a:solidFill>
            </a:rPr>
            <a:t>Закон Приморского края от 27.01.2023 года №288-КЗ «О Шкотовском муниципальном округе Приморского края»</a:t>
          </a:r>
          <a:endParaRPr lang="ru-RU" sz="1300" dirty="0">
            <a:solidFill>
              <a:schemeClr val="accent1">
                <a:lumMod val="50000"/>
              </a:schemeClr>
            </a:solidFill>
          </a:endParaRPr>
        </a:p>
      </dgm:t>
    </dgm:pt>
    <dgm:pt modelId="{6CF2B247-FE9C-4C39-97EB-2AD2D3F583DE}" type="parTrans" cxnId="{49BAF241-E7A5-4F3A-9A61-729AAB4BFD48}">
      <dgm:prSet/>
      <dgm:spPr/>
      <dgm:t>
        <a:bodyPr/>
        <a:lstStyle/>
        <a:p>
          <a:endParaRPr lang="ru-RU"/>
        </a:p>
      </dgm:t>
    </dgm:pt>
    <dgm:pt modelId="{5882E9E9-643F-4498-94B7-CC236AAD742A}" type="sibTrans" cxnId="{49BAF241-E7A5-4F3A-9A61-729AAB4BFD48}">
      <dgm:prSet/>
      <dgm:spPr/>
      <dgm:t>
        <a:bodyPr/>
        <a:lstStyle/>
        <a:p>
          <a:endParaRPr lang="ru-RU"/>
        </a:p>
      </dgm:t>
    </dgm:pt>
    <dgm:pt modelId="{C4F17DA7-EE85-4DA8-A2E5-05552248227A}">
      <dgm:prSet custT="1"/>
      <dgm:spPr/>
      <dgm:t>
        <a:bodyPr/>
        <a:lstStyle/>
        <a:p>
          <a:pPr rtl="0"/>
          <a:r>
            <a:rPr lang="ru-RU" sz="1300" b="1" dirty="0" smtClean="0">
              <a:solidFill>
                <a:schemeClr val="accent1">
                  <a:lumMod val="50000"/>
                </a:schemeClr>
              </a:solidFill>
            </a:rPr>
            <a:t>Устав Шкотовского муниципального округа Приморского края от 25.07.2023 года</a:t>
          </a:r>
          <a:endParaRPr lang="ru-RU" sz="1300" b="1" dirty="0">
            <a:solidFill>
              <a:schemeClr val="accent1">
                <a:lumMod val="50000"/>
              </a:schemeClr>
            </a:solidFill>
          </a:endParaRPr>
        </a:p>
      </dgm:t>
    </dgm:pt>
    <dgm:pt modelId="{0DA2FBCB-B726-4C46-8962-14E865828897}" type="parTrans" cxnId="{9BF5301B-02BA-44F2-9651-138A61052D88}">
      <dgm:prSet/>
      <dgm:spPr/>
      <dgm:t>
        <a:bodyPr/>
        <a:lstStyle/>
        <a:p>
          <a:endParaRPr lang="ru-RU"/>
        </a:p>
      </dgm:t>
    </dgm:pt>
    <dgm:pt modelId="{262F4431-A598-4199-B39D-EA6857CC2133}" type="sibTrans" cxnId="{9BF5301B-02BA-44F2-9651-138A61052D88}">
      <dgm:prSet/>
      <dgm:spPr/>
      <dgm:t>
        <a:bodyPr/>
        <a:lstStyle/>
        <a:p>
          <a:endParaRPr lang="ru-RU"/>
        </a:p>
      </dgm:t>
    </dgm:pt>
    <dgm:pt modelId="{3C549274-A328-4EEE-999D-9414C57995FC}">
      <dgm:prSet custT="1"/>
      <dgm:spPr/>
      <dgm:t>
        <a:bodyPr/>
        <a:lstStyle/>
        <a:p>
          <a:pPr rtl="0"/>
          <a:r>
            <a:rPr lang="ru-RU" sz="1300" b="1" dirty="0" smtClean="0">
              <a:solidFill>
                <a:schemeClr val="accent1">
                  <a:lumMod val="50000"/>
                </a:schemeClr>
              </a:solidFill>
            </a:rPr>
            <a:t>Постановление Администрации Шкотовского МО от 03.10.2023 №1582 « Об утверждении прогноза социально-экономического развития Шкотовского муниципального округа на 2024 год и плановый период до 2026 года»</a:t>
          </a:r>
          <a:endParaRPr lang="ru-RU" sz="1300" dirty="0">
            <a:solidFill>
              <a:schemeClr val="accent1">
                <a:lumMod val="50000"/>
              </a:schemeClr>
            </a:solidFill>
          </a:endParaRPr>
        </a:p>
      </dgm:t>
    </dgm:pt>
    <dgm:pt modelId="{618D193D-C76D-4201-AA54-75AE98ABC460}" type="parTrans" cxnId="{84ACD8DD-70AE-4E83-9237-D80F4703475B}">
      <dgm:prSet/>
      <dgm:spPr/>
      <dgm:t>
        <a:bodyPr/>
        <a:lstStyle/>
        <a:p>
          <a:endParaRPr lang="ru-RU"/>
        </a:p>
      </dgm:t>
    </dgm:pt>
    <dgm:pt modelId="{62E90C73-D601-4DD0-99CE-5324F830B6DE}" type="sibTrans" cxnId="{84ACD8DD-70AE-4E83-9237-D80F4703475B}">
      <dgm:prSet/>
      <dgm:spPr/>
      <dgm:t>
        <a:bodyPr/>
        <a:lstStyle/>
        <a:p>
          <a:endParaRPr lang="ru-RU"/>
        </a:p>
      </dgm:t>
    </dgm:pt>
    <dgm:pt modelId="{77769FD4-ED3A-4EA9-A160-55622D29C593}">
      <dgm:prSet custT="1"/>
      <dgm:spPr/>
      <dgm:t>
        <a:bodyPr/>
        <a:lstStyle/>
        <a:p>
          <a:pPr rtl="0"/>
          <a:r>
            <a:rPr lang="ru-RU" sz="1300" b="1" dirty="0" smtClean="0">
              <a:solidFill>
                <a:schemeClr val="accent1">
                  <a:lumMod val="50000"/>
                </a:schemeClr>
              </a:solidFill>
            </a:rPr>
            <a:t>Постановление Администрации Шкотовского МО от 07.11.2023 №1771 «Основные направления бюджетной и налоговой политики Шкотовского муниципального округа на 2024 год и плановый период 2025-2026 годов»</a:t>
          </a:r>
          <a:endParaRPr lang="ru-RU" sz="1300" b="1" dirty="0">
            <a:solidFill>
              <a:schemeClr val="accent1">
                <a:lumMod val="50000"/>
              </a:schemeClr>
            </a:solidFill>
          </a:endParaRPr>
        </a:p>
      </dgm:t>
    </dgm:pt>
    <dgm:pt modelId="{FDCD7C60-098D-45EB-B784-04D6344CC09E}" type="parTrans" cxnId="{7712B772-62CA-483A-BF52-3F0530011062}">
      <dgm:prSet/>
      <dgm:spPr/>
      <dgm:t>
        <a:bodyPr/>
        <a:lstStyle/>
        <a:p>
          <a:endParaRPr lang="ru-RU"/>
        </a:p>
      </dgm:t>
    </dgm:pt>
    <dgm:pt modelId="{AA378C3F-A906-48CB-9B30-4D5E2EBD6E93}" type="sibTrans" cxnId="{7712B772-62CA-483A-BF52-3F0530011062}">
      <dgm:prSet/>
      <dgm:spPr/>
      <dgm:t>
        <a:bodyPr/>
        <a:lstStyle/>
        <a:p>
          <a:endParaRPr lang="ru-RU"/>
        </a:p>
      </dgm:t>
    </dgm:pt>
    <dgm:pt modelId="{147A1FB7-2C47-4182-9086-BC3823A95FCE}">
      <dgm:prSet custT="1"/>
      <dgm:spPr/>
      <dgm:t>
        <a:bodyPr/>
        <a:lstStyle/>
        <a:p>
          <a:pPr rtl="0"/>
          <a:r>
            <a:rPr lang="ru-RU" sz="1300" b="1" dirty="0" smtClean="0">
              <a:solidFill>
                <a:schemeClr val="accent1">
                  <a:lumMod val="50000"/>
                </a:schemeClr>
              </a:solidFill>
            </a:rPr>
            <a:t>Решение Думы Шкотовского МО от 26.12.2023 № 79 «Положение о бюджетном устройстве, бюджетном процессе в Шкотовском муниципальном округе»</a:t>
          </a:r>
          <a:endParaRPr lang="ru-RU" sz="1300" dirty="0">
            <a:solidFill>
              <a:schemeClr val="accent1">
                <a:lumMod val="50000"/>
              </a:schemeClr>
            </a:solidFill>
          </a:endParaRPr>
        </a:p>
      </dgm:t>
    </dgm:pt>
    <dgm:pt modelId="{E44D10D1-BA19-433F-991D-6570680C110F}" type="parTrans" cxnId="{93D2F146-17EA-40C6-967D-8AA4678E8411}">
      <dgm:prSet/>
      <dgm:spPr/>
      <dgm:t>
        <a:bodyPr/>
        <a:lstStyle/>
        <a:p>
          <a:endParaRPr lang="ru-RU"/>
        </a:p>
      </dgm:t>
    </dgm:pt>
    <dgm:pt modelId="{7181BD71-28FA-46CC-B03E-F1222A4ABD03}" type="sibTrans" cxnId="{93D2F146-17EA-40C6-967D-8AA4678E8411}">
      <dgm:prSet/>
      <dgm:spPr/>
      <dgm:t>
        <a:bodyPr/>
        <a:lstStyle/>
        <a:p>
          <a:endParaRPr lang="ru-RU"/>
        </a:p>
      </dgm:t>
    </dgm:pt>
    <dgm:pt modelId="{1034556B-4A6A-4EFD-AC54-E9E15F353123}" type="pres">
      <dgm:prSet presAssocID="{8FBC52ED-9754-4D9F-B371-C248E3436EA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BD2D5F2-055B-46BB-AB6F-8E03574546BA}" type="pres">
      <dgm:prSet presAssocID="{8FBC52ED-9754-4D9F-B371-C248E3436EAD}" presName="pyramid" presStyleLbl="node1" presStyleIdx="0" presStyleCnt="1"/>
      <dgm:spPr/>
    </dgm:pt>
    <dgm:pt modelId="{9A46F628-63A2-47F3-BC75-B418A2B02106}" type="pres">
      <dgm:prSet presAssocID="{8FBC52ED-9754-4D9F-B371-C248E3436EAD}" presName="theList" presStyleCnt="0"/>
      <dgm:spPr/>
    </dgm:pt>
    <dgm:pt modelId="{06EE736E-9F9A-4A36-97E7-DBEA78152F81}" type="pres">
      <dgm:prSet presAssocID="{D0BC36E9-FE17-40E1-B38E-64A216D4E6D6}" presName="aNode" presStyleLbl="fgAcc1" presStyleIdx="0" presStyleCnt="7" custScaleX="224080" custLinFactNeighborX="-4551" custLinFactNeighborY="-96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D812E-2B58-4940-987F-96C159C6BCE5}" type="pres">
      <dgm:prSet presAssocID="{D0BC36E9-FE17-40E1-B38E-64A216D4E6D6}" presName="aSpace" presStyleCnt="0"/>
      <dgm:spPr/>
    </dgm:pt>
    <dgm:pt modelId="{ABAAF35A-8C68-468D-B75E-1E2FD9BC7D70}" type="pres">
      <dgm:prSet presAssocID="{DE3DB8A4-AC91-456E-B8E4-6D8A51837A7C}" presName="aNode" presStyleLbl="fgAcc1" presStyleIdx="1" presStyleCnt="7" custScaleX="224080" custLinFactNeighborX="-4551" custLinFactNeighborY="-3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56D19-5BC4-4AF0-8FDA-E4A4B5F06038}" type="pres">
      <dgm:prSet presAssocID="{DE3DB8A4-AC91-456E-B8E4-6D8A51837A7C}" presName="aSpace" presStyleCnt="0"/>
      <dgm:spPr/>
    </dgm:pt>
    <dgm:pt modelId="{C88DB02E-63F7-4D2D-BA01-603CD25608E0}" type="pres">
      <dgm:prSet presAssocID="{C8CD6E1C-0EEC-4336-9939-239C9C22C5AB}" presName="aNode" presStyleLbl="fgAcc1" presStyleIdx="2" presStyleCnt="7" custScaleX="218298" custLinFactNeighborX="-7225" custLinFactNeighborY="-21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9D267-825C-43C7-AF52-0C4A5594E70B}" type="pres">
      <dgm:prSet presAssocID="{C8CD6E1C-0EEC-4336-9939-239C9C22C5AB}" presName="aSpace" presStyleCnt="0"/>
      <dgm:spPr/>
    </dgm:pt>
    <dgm:pt modelId="{6E13745D-1883-4859-81D5-68F06FB7857E}" type="pres">
      <dgm:prSet presAssocID="{C4F17DA7-EE85-4DA8-A2E5-05552248227A}" presName="aNode" presStyleLbl="fgAcc1" presStyleIdx="3" presStyleCnt="7" custScaleX="218298" custLinFactNeighborX="-7225" custLinFactNeighborY="42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8AF87-23AF-4B2B-AD3B-BB3300FBD4E9}" type="pres">
      <dgm:prSet presAssocID="{C4F17DA7-EE85-4DA8-A2E5-05552248227A}" presName="aSpace" presStyleCnt="0"/>
      <dgm:spPr/>
    </dgm:pt>
    <dgm:pt modelId="{FD74F546-83D9-4761-964A-2FBBD290DEB6}" type="pres">
      <dgm:prSet presAssocID="{3C549274-A328-4EEE-999D-9414C57995FC}" presName="aNode" presStyleLbl="fgAcc1" presStyleIdx="4" presStyleCnt="7" custScaleX="217505" custLinFactY="806" custLinFactNeighborX="-599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B6242-E7B3-4726-8350-2B20BA14B15A}" type="pres">
      <dgm:prSet presAssocID="{3C549274-A328-4EEE-999D-9414C57995FC}" presName="aSpace" presStyleCnt="0"/>
      <dgm:spPr/>
    </dgm:pt>
    <dgm:pt modelId="{840E9E17-CD8E-4996-B667-C55563B48978}" type="pres">
      <dgm:prSet presAssocID="{77769FD4-ED3A-4EA9-A160-55622D29C593}" presName="aNode" presStyleLbl="fgAcc1" presStyleIdx="5" presStyleCnt="7" custScaleX="218298" custLinFactY="22416" custLinFactNeighborX="-72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0221F-EF11-41A3-96BA-72694DC76910}" type="pres">
      <dgm:prSet presAssocID="{77769FD4-ED3A-4EA9-A160-55622D29C593}" presName="aSpace" presStyleCnt="0"/>
      <dgm:spPr/>
    </dgm:pt>
    <dgm:pt modelId="{A664118F-AF22-40A7-8162-057F4FDC16E7}" type="pres">
      <dgm:prSet presAssocID="{147A1FB7-2C47-4182-9086-BC3823A95FCE}" presName="aNode" presStyleLbl="fgAcc1" presStyleIdx="6" presStyleCnt="7" custScaleX="218298" custLinFactY="51197" custLinFactNeighborX="-72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6018E-D31D-4F1A-8A3B-3CEFCDBAACCE}" type="pres">
      <dgm:prSet presAssocID="{147A1FB7-2C47-4182-9086-BC3823A95FCE}" presName="aSpace" presStyleCnt="0"/>
      <dgm:spPr/>
    </dgm:pt>
  </dgm:ptLst>
  <dgm:cxnLst>
    <dgm:cxn modelId="{1E8E25B3-D935-42C1-9DBC-4E587A6AC960}" type="presOf" srcId="{8FBC52ED-9754-4D9F-B371-C248E3436EAD}" destId="{1034556B-4A6A-4EFD-AC54-E9E15F353123}" srcOrd="0" destOrd="0" presId="urn:microsoft.com/office/officeart/2005/8/layout/pyramid2"/>
    <dgm:cxn modelId="{F6E5DC4D-94FD-4CE6-8301-1AB6276F56C4}" type="presOf" srcId="{DE3DB8A4-AC91-456E-B8E4-6D8A51837A7C}" destId="{ABAAF35A-8C68-468D-B75E-1E2FD9BC7D70}" srcOrd="0" destOrd="0" presId="urn:microsoft.com/office/officeart/2005/8/layout/pyramid2"/>
    <dgm:cxn modelId="{9BF5301B-02BA-44F2-9651-138A61052D88}" srcId="{8FBC52ED-9754-4D9F-B371-C248E3436EAD}" destId="{C4F17DA7-EE85-4DA8-A2E5-05552248227A}" srcOrd="3" destOrd="0" parTransId="{0DA2FBCB-B726-4C46-8962-14E865828897}" sibTransId="{262F4431-A598-4199-B39D-EA6857CC2133}"/>
    <dgm:cxn modelId="{D70213DB-D910-4698-9E23-CC9CB5A2E624}" srcId="{8FBC52ED-9754-4D9F-B371-C248E3436EAD}" destId="{DE3DB8A4-AC91-456E-B8E4-6D8A51837A7C}" srcOrd="1" destOrd="0" parTransId="{7A34D00C-A79B-4A85-BCEB-82A4A863D6A2}" sibTransId="{CDE0F0E1-4CEC-453A-B058-D96F2779C6B9}"/>
    <dgm:cxn modelId="{5BB19018-6E8B-435A-B6A0-8583A858A672}" srcId="{8FBC52ED-9754-4D9F-B371-C248E3436EAD}" destId="{D0BC36E9-FE17-40E1-B38E-64A216D4E6D6}" srcOrd="0" destOrd="0" parTransId="{A45F3D56-3AC8-49FE-AAAC-D375E8FBF725}" sibTransId="{2DC838C8-E9DF-453F-B077-D0E50DCFF3E4}"/>
    <dgm:cxn modelId="{6FF554B4-75AC-4D89-B65E-9A976C47619A}" type="presOf" srcId="{147A1FB7-2C47-4182-9086-BC3823A95FCE}" destId="{A664118F-AF22-40A7-8162-057F4FDC16E7}" srcOrd="0" destOrd="0" presId="urn:microsoft.com/office/officeart/2005/8/layout/pyramid2"/>
    <dgm:cxn modelId="{D593A154-AC72-4F20-9BC0-A229096D07BB}" type="presOf" srcId="{C4F17DA7-EE85-4DA8-A2E5-05552248227A}" destId="{6E13745D-1883-4859-81D5-68F06FB7857E}" srcOrd="0" destOrd="0" presId="urn:microsoft.com/office/officeart/2005/8/layout/pyramid2"/>
    <dgm:cxn modelId="{84ACD8DD-70AE-4E83-9237-D80F4703475B}" srcId="{8FBC52ED-9754-4D9F-B371-C248E3436EAD}" destId="{3C549274-A328-4EEE-999D-9414C57995FC}" srcOrd="4" destOrd="0" parTransId="{618D193D-C76D-4201-AA54-75AE98ABC460}" sibTransId="{62E90C73-D601-4DD0-99CE-5324F830B6DE}"/>
    <dgm:cxn modelId="{93D2F146-17EA-40C6-967D-8AA4678E8411}" srcId="{8FBC52ED-9754-4D9F-B371-C248E3436EAD}" destId="{147A1FB7-2C47-4182-9086-BC3823A95FCE}" srcOrd="6" destOrd="0" parTransId="{E44D10D1-BA19-433F-991D-6570680C110F}" sibTransId="{7181BD71-28FA-46CC-B03E-F1222A4ABD03}"/>
    <dgm:cxn modelId="{7712B772-62CA-483A-BF52-3F0530011062}" srcId="{8FBC52ED-9754-4D9F-B371-C248E3436EAD}" destId="{77769FD4-ED3A-4EA9-A160-55622D29C593}" srcOrd="5" destOrd="0" parTransId="{FDCD7C60-098D-45EB-B784-04D6344CC09E}" sibTransId="{AA378C3F-A906-48CB-9B30-4D5E2EBD6E93}"/>
    <dgm:cxn modelId="{2CEDA5ED-FA6E-4590-8F86-F19FFDFF858B}" type="presOf" srcId="{C8CD6E1C-0EEC-4336-9939-239C9C22C5AB}" destId="{C88DB02E-63F7-4D2D-BA01-603CD25608E0}" srcOrd="0" destOrd="0" presId="urn:microsoft.com/office/officeart/2005/8/layout/pyramid2"/>
    <dgm:cxn modelId="{E3ACA725-4188-402A-A05E-01F666252E8C}" type="presOf" srcId="{77769FD4-ED3A-4EA9-A160-55622D29C593}" destId="{840E9E17-CD8E-4996-B667-C55563B48978}" srcOrd="0" destOrd="0" presId="urn:microsoft.com/office/officeart/2005/8/layout/pyramid2"/>
    <dgm:cxn modelId="{1C5A814B-4888-4D16-83C9-3144CC755563}" type="presOf" srcId="{D0BC36E9-FE17-40E1-B38E-64A216D4E6D6}" destId="{06EE736E-9F9A-4A36-97E7-DBEA78152F81}" srcOrd="0" destOrd="0" presId="urn:microsoft.com/office/officeart/2005/8/layout/pyramid2"/>
    <dgm:cxn modelId="{3CCC4C1C-988C-4534-8EFD-01A8CCC2ECCE}" type="presOf" srcId="{3C549274-A328-4EEE-999D-9414C57995FC}" destId="{FD74F546-83D9-4761-964A-2FBBD290DEB6}" srcOrd="0" destOrd="0" presId="urn:microsoft.com/office/officeart/2005/8/layout/pyramid2"/>
    <dgm:cxn modelId="{49BAF241-E7A5-4F3A-9A61-729AAB4BFD48}" srcId="{8FBC52ED-9754-4D9F-B371-C248E3436EAD}" destId="{C8CD6E1C-0EEC-4336-9939-239C9C22C5AB}" srcOrd="2" destOrd="0" parTransId="{6CF2B247-FE9C-4C39-97EB-2AD2D3F583DE}" sibTransId="{5882E9E9-643F-4498-94B7-CC236AAD742A}"/>
    <dgm:cxn modelId="{CF723551-AFC9-4AB6-81E9-29A56968B438}" type="presParOf" srcId="{1034556B-4A6A-4EFD-AC54-E9E15F353123}" destId="{2BD2D5F2-055B-46BB-AB6F-8E03574546BA}" srcOrd="0" destOrd="0" presId="urn:microsoft.com/office/officeart/2005/8/layout/pyramid2"/>
    <dgm:cxn modelId="{A2CE7ADC-615F-46F1-A2D0-0D06C57FA592}" type="presParOf" srcId="{1034556B-4A6A-4EFD-AC54-E9E15F353123}" destId="{9A46F628-63A2-47F3-BC75-B418A2B02106}" srcOrd="1" destOrd="0" presId="urn:microsoft.com/office/officeart/2005/8/layout/pyramid2"/>
    <dgm:cxn modelId="{1AF14F06-E542-440E-87BF-5D0F31B1A628}" type="presParOf" srcId="{9A46F628-63A2-47F3-BC75-B418A2B02106}" destId="{06EE736E-9F9A-4A36-97E7-DBEA78152F81}" srcOrd="0" destOrd="0" presId="urn:microsoft.com/office/officeart/2005/8/layout/pyramid2"/>
    <dgm:cxn modelId="{5778426B-57FB-4968-BF3F-46A2839E3AE5}" type="presParOf" srcId="{9A46F628-63A2-47F3-BC75-B418A2B02106}" destId="{57ED812E-2B58-4940-987F-96C159C6BCE5}" srcOrd="1" destOrd="0" presId="urn:microsoft.com/office/officeart/2005/8/layout/pyramid2"/>
    <dgm:cxn modelId="{28E6BD2B-D5AF-4A24-9098-140E030B40EE}" type="presParOf" srcId="{9A46F628-63A2-47F3-BC75-B418A2B02106}" destId="{ABAAF35A-8C68-468D-B75E-1E2FD9BC7D70}" srcOrd="2" destOrd="0" presId="urn:microsoft.com/office/officeart/2005/8/layout/pyramid2"/>
    <dgm:cxn modelId="{31949E6F-F57A-4D35-B8E6-D824846AB383}" type="presParOf" srcId="{9A46F628-63A2-47F3-BC75-B418A2B02106}" destId="{90456D19-5BC4-4AF0-8FDA-E4A4B5F06038}" srcOrd="3" destOrd="0" presId="urn:microsoft.com/office/officeart/2005/8/layout/pyramid2"/>
    <dgm:cxn modelId="{D1156654-D736-4F7E-B7F2-CF446A56073E}" type="presParOf" srcId="{9A46F628-63A2-47F3-BC75-B418A2B02106}" destId="{C88DB02E-63F7-4D2D-BA01-603CD25608E0}" srcOrd="4" destOrd="0" presId="urn:microsoft.com/office/officeart/2005/8/layout/pyramid2"/>
    <dgm:cxn modelId="{C99915CB-9703-41FB-8664-9761FE735B25}" type="presParOf" srcId="{9A46F628-63A2-47F3-BC75-B418A2B02106}" destId="{09C9D267-825C-43C7-AF52-0C4A5594E70B}" srcOrd="5" destOrd="0" presId="urn:microsoft.com/office/officeart/2005/8/layout/pyramid2"/>
    <dgm:cxn modelId="{81F1AF7E-4E0F-4B0F-83DC-F024D6AAE658}" type="presParOf" srcId="{9A46F628-63A2-47F3-BC75-B418A2B02106}" destId="{6E13745D-1883-4859-81D5-68F06FB7857E}" srcOrd="6" destOrd="0" presId="urn:microsoft.com/office/officeart/2005/8/layout/pyramid2"/>
    <dgm:cxn modelId="{3130302A-96E9-45C3-96B4-CCBD0C2D49C1}" type="presParOf" srcId="{9A46F628-63A2-47F3-BC75-B418A2B02106}" destId="{6918AF87-23AF-4B2B-AD3B-BB3300FBD4E9}" srcOrd="7" destOrd="0" presId="urn:microsoft.com/office/officeart/2005/8/layout/pyramid2"/>
    <dgm:cxn modelId="{9BFD5321-C94D-4308-83E7-EE8DAB8DE561}" type="presParOf" srcId="{9A46F628-63A2-47F3-BC75-B418A2B02106}" destId="{FD74F546-83D9-4761-964A-2FBBD290DEB6}" srcOrd="8" destOrd="0" presId="urn:microsoft.com/office/officeart/2005/8/layout/pyramid2"/>
    <dgm:cxn modelId="{F0A7578E-90A3-495B-88D8-8F8E0DBFDC93}" type="presParOf" srcId="{9A46F628-63A2-47F3-BC75-B418A2B02106}" destId="{581B6242-E7B3-4726-8350-2B20BA14B15A}" srcOrd="9" destOrd="0" presId="urn:microsoft.com/office/officeart/2005/8/layout/pyramid2"/>
    <dgm:cxn modelId="{72DF1E76-174D-44CD-84C9-3D679BBAED60}" type="presParOf" srcId="{9A46F628-63A2-47F3-BC75-B418A2B02106}" destId="{840E9E17-CD8E-4996-B667-C55563B48978}" srcOrd="10" destOrd="0" presId="urn:microsoft.com/office/officeart/2005/8/layout/pyramid2"/>
    <dgm:cxn modelId="{7DD4068B-2260-4A9F-822B-0B3825B6E4A1}" type="presParOf" srcId="{9A46F628-63A2-47F3-BC75-B418A2B02106}" destId="{E160221F-EF11-41A3-96BA-72694DC76910}" srcOrd="11" destOrd="0" presId="urn:microsoft.com/office/officeart/2005/8/layout/pyramid2"/>
    <dgm:cxn modelId="{F629E7D1-8FB6-4424-8CEC-AC52E8F31857}" type="presParOf" srcId="{9A46F628-63A2-47F3-BC75-B418A2B02106}" destId="{A664118F-AF22-40A7-8162-057F4FDC16E7}" srcOrd="12" destOrd="0" presId="urn:microsoft.com/office/officeart/2005/8/layout/pyramid2"/>
    <dgm:cxn modelId="{3363F1D0-17C8-4CE8-863D-15DE7CA32DAB}" type="presParOf" srcId="{9A46F628-63A2-47F3-BC75-B418A2B02106}" destId="{A066018E-D31D-4F1A-8A3B-3CEFCDBAACCE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D9AFED-0FCA-4DAC-A854-5395DC985683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C8F28D-5942-46DE-A1B6-5E278EDE8AEB}">
      <dgm:prSet phldrT="[Текст]" custT="1"/>
      <dgm:spPr/>
      <dgm:t>
        <a:bodyPr anchor="b" anchorCtr="1"/>
        <a:lstStyle/>
        <a:p>
          <a:endParaRPr lang="ru-RU" sz="1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000" b="1" dirty="0" smtClean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000" b="1" dirty="0" smtClean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000" b="1" dirty="0" smtClean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000" b="1" dirty="0" smtClean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000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Уточнение</a:t>
          </a:r>
        </a:p>
        <a:p>
          <a:r>
            <a:rPr lang="ru-RU" sz="1000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000" b="1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97B32-919F-4615-AB3F-EE5392126651}" type="parTrans" cxnId="{F2277BBA-33C5-4745-8E4E-C9AF579E1D64}">
      <dgm:prSet/>
      <dgm:spPr/>
      <dgm:t>
        <a:bodyPr/>
        <a:lstStyle/>
        <a:p>
          <a:endParaRPr lang="ru-RU"/>
        </a:p>
      </dgm:t>
    </dgm:pt>
    <dgm:pt modelId="{738C7650-C739-4A5A-836D-1C657BED5E0D}" type="sibTrans" cxnId="{F2277BBA-33C5-4745-8E4E-C9AF579E1D64}">
      <dgm:prSet/>
      <dgm:spPr/>
      <dgm:t>
        <a:bodyPr/>
        <a:lstStyle/>
        <a:p>
          <a:endParaRPr lang="ru-RU"/>
        </a:p>
      </dgm:t>
    </dgm:pt>
    <dgm:pt modelId="{6730A56B-36D3-4BA1-B004-56BC0DE1B528}">
      <dgm:prSet phldrT="[Текст]" custT="1"/>
      <dgm:spPr>
        <a:effectLst>
          <a:glow rad="2286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Решение Думы Шкотовского МО от 26.03.202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№ 117                                                                                Доходы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1 328,66    Расходы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1 430,73     </a:t>
          </a:r>
          <a:r>
            <a:rPr lang="ru-RU" sz="1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Дефицит</a:t>
          </a:r>
          <a:r>
            <a:rPr lang="en-US" sz="1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: </a:t>
          </a:r>
          <a:r>
            <a:rPr lang="ru-RU" sz="1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– 102,07</a:t>
          </a:r>
          <a:endParaRPr lang="ru-RU" sz="1600" b="1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79FCA27-D6F9-4B66-B3AB-9060F81D2413}" type="parTrans" cxnId="{99231A18-104D-4CAF-917B-69EF3B9E2D48}">
      <dgm:prSet/>
      <dgm:spPr/>
      <dgm:t>
        <a:bodyPr/>
        <a:lstStyle/>
        <a:p>
          <a:endParaRPr lang="ru-RU"/>
        </a:p>
      </dgm:t>
    </dgm:pt>
    <dgm:pt modelId="{7D9B372B-5E06-434E-8E20-497BDC1AFC0F}" type="sibTrans" cxnId="{99231A18-104D-4CAF-917B-69EF3B9E2D48}">
      <dgm:prSet/>
      <dgm:spPr/>
      <dgm:t>
        <a:bodyPr/>
        <a:lstStyle/>
        <a:p>
          <a:endParaRPr lang="ru-RU"/>
        </a:p>
      </dgm:t>
    </dgm:pt>
    <dgm:pt modelId="{E3B4AF77-74A5-4DC0-B528-2BD8624C4021}">
      <dgm:prSet phldrT="[Текст]" custT="1"/>
      <dgm:spPr/>
      <dgm:t>
        <a:bodyPr/>
        <a:lstStyle/>
        <a:p>
          <a:endParaRPr lang="ru-RU" sz="10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Уточнение</a:t>
          </a:r>
        </a:p>
        <a:p>
          <a:r>
            <a:rPr lang="ru-RU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AD3CE-1CDC-4821-88EE-BD58ECE42273}" type="parTrans" cxnId="{AE54BC0A-704F-455D-B6C2-C16A2FDEB856}">
      <dgm:prSet/>
      <dgm:spPr/>
      <dgm:t>
        <a:bodyPr/>
        <a:lstStyle/>
        <a:p>
          <a:endParaRPr lang="ru-RU"/>
        </a:p>
      </dgm:t>
    </dgm:pt>
    <dgm:pt modelId="{0252AFCF-EF03-4117-A680-0442354C0C1B}" type="sibTrans" cxnId="{AE54BC0A-704F-455D-B6C2-C16A2FDEB856}">
      <dgm:prSet/>
      <dgm:spPr/>
      <dgm:t>
        <a:bodyPr/>
        <a:lstStyle/>
        <a:p>
          <a:endParaRPr lang="ru-RU"/>
        </a:p>
      </dgm:t>
    </dgm:pt>
    <dgm:pt modelId="{808E1D74-1A62-4012-B0EF-4656CC28420F}">
      <dgm:prSet phldrT="[Текст]" custT="1"/>
      <dgm:spPr>
        <a:effectLst>
          <a:glow rad="1397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Решение Думы Шкотовского МО от 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23.07.2024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№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160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                                                                                                                Доходы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1 369,65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Расходы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1 476,55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</a:t>
          </a:r>
          <a:r>
            <a:rPr lang="ru-RU" sz="1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Дефицит</a:t>
          </a:r>
          <a:r>
            <a:rPr lang="en-US" sz="1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: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- 106.90</a:t>
          </a:r>
          <a:r>
            <a:rPr lang="ru-RU" sz="1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endParaRPr lang="ru-RU" sz="16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9628ED3-DFDE-4F10-B923-90135A53D909}" type="parTrans" cxnId="{DBADA8B1-DDAB-4550-BFB0-3C3DB54B23AC}">
      <dgm:prSet/>
      <dgm:spPr/>
      <dgm:t>
        <a:bodyPr/>
        <a:lstStyle/>
        <a:p>
          <a:endParaRPr lang="ru-RU"/>
        </a:p>
      </dgm:t>
    </dgm:pt>
    <dgm:pt modelId="{3E92481B-BDC0-49BD-850E-B5553BA03EFF}" type="sibTrans" cxnId="{DBADA8B1-DDAB-4550-BFB0-3C3DB54B23AC}">
      <dgm:prSet/>
      <dgm:spPr/>
      <dgm:t>
        <a:bodyPr/>
        <a:lstStyle/>
        <a:p>
          <a:endParaRPr lang="ru-RU"/>
        </a:p>
      </dgm:t>
    </dgm:pt>
    <dgm:pt modelId="{76A40D33-6D1C-4E8F-B44B-8C21F6A06C46}">
      <dgm:prSet phldrT="[Текст]" custT="1"/>
      <dgm:spPr/>
      <dgm:t>
        <a:bodyPr/>
        <a:lstStyle/>
        <a:p>
          <a:endParaRPr lang="ru-RU" sz="10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0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Уточнение </a:t>
          </a:r>
        </a:p>
        <a:p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  <a:p>
          <a:endParaRPr lang="ru-RU" sz="900" dirty="0"/>
        </a:p>
      </dgm:t>
    </dgm:pt>
    <dgm:pt modelId="{3F632AE7-555D-43B2-9221-562F55106709}" type="parTrans" cxnId="{D198487E-76E2-4DAC-930F-3AFDA1E3EB3F}">
      <dgm:prSet/>
      <dgm:spPr/>
      <dgm:t>
        <a:bodyPr/>
        <a:lstStyle/>
        <a:p>
          <a:endParaRPr lang="ru-RU"/>
        </a:p>
      </dgm:t>
    </dgm:pt>
    <dgm:pt modelId="{9D65AC26-A390-41E4-A6D3-877B91291B7A}" type="sibTrans" cxnId="{D198487E-76E2-4DAC-930F-3AFDA1E3EB3F}">
      <dgm:prSet/>
      <dgm:spPr/>
      <dgm:t>
        <a:bodyPr/>
        <a:lstStyle/>
        <a:p>
          <a:endParaRPr lang="ru-RU"/>
        </a:p>
      </dgm:t>
    </dgm:pt>
    <dgm:pt modelId="{A3D1B8D2-A701-4DB7-958E-5E3E5973C981}">
      <dgm:prSet phldrT="[Текст]" custT="1"/>
      <dgm:spPr>
        <a:effectLst>
          <a:glow rad="1397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Решение Думы Шкотовского МО от 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29.10.2024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№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180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                                                                                                Доходы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1 427,93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Расходы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1 528,73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</a:t>
          </a:r>
          <a:r>
            <a:rPr lang="ru-RU" sz="1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Дефицит</a:t>
          </a:r>
          <a:r>
            <a:rPr lang="en-US" sz="1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: -100,8</a:t>
          </a:r>
          <a:r>
            <a:rPr lang="ru-RU" sz="1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0</a:t>
          </a:r>
          <a:endParaRPr lang="ru-RU" sz="16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6475779-BF0B-4A78-8996-C4CDD6FB555A}" type="parTrans" cxnId="{57337EFE-D3AB-46B9-95C9-E9EC2BEC3415}">
      <dgm:prSet/>
      <dgm:spPr/>
      <dgm:t>
        <a:bodyPr/>
        <a:lstStyle/>
        <a:p>
          <a:endParaRPr lang="ru-RU"/>
        </a:p>
      </dgm:t>
    </dgm:pt>
    <dgm:pt modelId="{DD0605DE-4FD7-4FC1-9B4F-5555061DD1DC}" type="sibTrans" cxnId="{57337EFE-D3AB-46B9-95C9-E9EC2BEC3415}">
      <dgm:prSet/>
      <dgm:spPr/>
      <dgm:t>
        <a:bodyPr/>
        <a:lstStyle/>
        <a:p>
          <a:endParaRPr lang="ru-RU"/>
        </a:p>
      </dgm:t>
    </dgm:pt>
    <dgm:pt modelId="{EF02C974-5EB2-4D47-9454-28822267AB1B}">
      <dgm:prSet phldrT="[Текст]" custT="1"/>
      <dgm:spPr/>
      <dgm:t>
        <a:bodyPr/>
        <a:lstStyle/>
        <a:p>
          <a:endParaRPr lang="ru-RU" sz="10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0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Уточнение </a:t>
          </a:r>
        </a:p>
        <a:p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  <a:p>
          <a:endParaRPr lang="ru-RU" sz="900" dirty="0"/>
        </a:p>
      </dgm:t>
    </dgm:pt>
    <dgm:pt modelId="{7DA44469-DCC7-4541-9BCB-BDF80AF15928}" type="parTrans" cxnId="{0301FFD1-53FA-4C0E-9245-516D042B70B1}">
      <dgm:prSet/>
      <dgm:spPr/>
      <dgm:t>
        <a:bodyPr/>
        <a:lstStyle/>
        <a:p>
          <a:endParaRPr lang="ru-RU"/>
        </a:p>
      </dgm:t>
    </dgm:pt>
    <dgm:pt modelId="{110F405B-8C99-479E-81B9-42E6D2A0F783}" type="sibTrans" cxnId="{0301FFD1-53FA-4C0E-9245-516D042B70B1}">
      <dgm:prSet/>
      <dgm:spPr/>
      <dgm:t>
        <a:bodyPr/>
        <a:lstStyle/>
        <a:p>
          <a:endParaRPr lang="ru-RU"/>
        </a:p>
      </dgm:t>
    </dgm:pt>
    <dgm:pt modelId="{22D8F325-B11C-437F-8AC4-942C7C0C036D}">
      <dgm:prSet custT="1"/>
      <dgm:spPr>
        <a:effectLst>
          <a:glow rad="1397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pPr algn="l"/>
          <a:endParaRPr lang="ru-RU" sz="1800" dirty="0"/>
        </a:p>
      </dgm:t>
    </dgm:pt>
    <dgm:pt modelId="{C5CE2CAF-3F26-444B-B3DC-16B7FBB63725}" type="parTrans" cxnId="{FF530352-1E1C-4983-B6F2-031C3992768D}">
      <dgm:prSet/>
      <dgm:spPr/>
      <dgm:t>
        <a:bodyPr/>
        <a:lstStyle/>
        <a:p>
          <a:endParaRPr lang="ru-RU"/>
        </a:p>
      </dgm:t>
    </dgm:pt>
    <dgm:pt modelId="{FAAF81A3-C343-47C3-BEA6-AD57182BB3A7}" type="sibTrans" cxnId="{FF530352-1E1C-4983-B6F2-031C3992768D}">
      <dgm:prSet/>
      <dgm:spPr/>
      <dgm:t>
        <a:bodyPr/>
        <a:lstStyle/>
        <a:p>
          <a:endParaRPr lang="ru-RU"/>
        </a:p>
      </dgm:t>
    </dgm:pt>
    <dgm:pt modelId="{2A285C5E-A622-4FFB-91DB-FDDD8C628C68}">
      <dgm:prSet phldrT="[Текст]" custT="1"/>
      <dgm:spPr>
        <a:effectLst>
          <a:glow rad="1397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pPr algn="l"/>
          <a:endParaRPr lang="ru-RU" sz="1800" dirty="0"/>
        </a:p>
      </dgm:t>
    </dgm:pt>
    <dgm:pt modelId="{1D8B1988-1540-4E5C-81DC-B94B4A94BEE3}" type="parTrans" cxnId="{EC07425B-9E78-4363-A8C9-F6BC54EA0CA6}">
      <dgm:prSet/>
      <dgm:spPr/>
      <dgm:t>
        <a:bodyPr/>
        <a:lstStyle/>
        <a:p>
          <a:endParaRPr lang="ru-RU"/>
        </a:p>
      </dgm:t>
    </dgm:pt>
    <dgm:pt modelId="{6CF53F8E-C3F8-4CC1-B5C4-BEA12E9909E4}" type="sibTrans" cxnId="{EC07425B-9E78-4363-A8C9-F6BC54EA0CA6}">
      <dgm:prSet/>
      <dgm:spPr/>
      <dgm:t>
        <a:bodyPr/>
        <a:lstStyle/>
        <a:p>
          <a:endParaRPr lang="ru-RU"/>
        </a:p>
      </dgm:t>
    </dgm:pt>
    <dgm:pt modelId="{FF52D76A-6CED-4C94-8EAC-A9B000EEAB40}">
      <dgm:prSet custT="1"/>
      <dgm:spPr>
        <a:effectLst>
          <a:glow rad="1397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pPr algn="l"/>
          <a:endParaRPr lang="ru-RU" sz="1800" dirty="0"/>
        </a:p>
      </dgm:t>
    </dgm:pt>
    <dgm:pt modelId="{C8E20394-499A-4D42-90F7-5FC33DBC11EC}" type="sibTrans" cxnId="{AF4CB03D-2A30-445B-95A6-CECE8D26DE3C}">
      <dgm:prSet/>
      <dgm:spPr/>
      <dgm:t>
        <a:bodyPr/>
        <a:lstStyle/>
        <a:p>
          <a:endParaRPr lang="ru-RU"/>
        </a:p>
      </dgm:t>
    </dgm:pt>
    <dgm:pt modelId="{1D7B476F-EBC2-47DA-95C2-344E88CC8EEA}" type="parTrans" cxnId="{AF4CB03D-2A30-445B-95A6-CECE8D26DE3C}">
      <dgm:prSet/>
      <dgm:spPr/>
      <dgm:t>
        <a:bodyPr/>
        <a:lstStyle/>
        <a:p>
          <a:endParaRPr lang="ru-RU"/>
        </a:p>
      </dgm:t>
    </dgm:pt>
    <dgm:pt modelId="{F8391051-26F6-4DBE-8342-13154F278497}">
      <dgm:prSet phldrT="[Текст]" custT="1"/>
      <dgm:spPr>
        <a:effectLst>
          <a:glow rad="1397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Решение Думы Шкотовского МО от 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24.12.2024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№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205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                                                                                                                 Входящий остаток на 01.01.2024 в сумме 69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, 59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                         Доходы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1 460,84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Расходы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1 515,61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b="1" i="1" u="sng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Профицит</a:t>
          </a:r>
          <a:r>
            <a:rPr lang="en-US" sz="1600" b="1" i="1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: </a:t>
          </a:r>
          <a:r>
            <a:rPr lang="ru-RU" sz="1600" b="1" i="1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+14,82</a:t>
          </a:r>
          <a:endParaRPr lang="ru-RU" sz="1600" i="1" u="sng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dgm:t>
    </dgm:pt>
    <dgm:pt modelId="{DAD3C30F-2196-47DA-B9EF-4EE97C493CB2}" type="sibTrans" cxnId="{E3FEE30F-360B-48B3-A498-FEBE618AC9C7}">
      <dgm:prSet/>
      <dgm:spPr/>
      <dgm:t>
        <a:bodyPr/>
        <a:lstStyle/>
        <a:p>
          <a:endParaRPr lang="ru-RU"/>
        </a:p>
      </dgm:t>
    </dgm:pt>
    <dgm:pt modelId="{23D2F4C8-84F2-4C2C-870D-D3D320F6790E}" type="parTrans" cxnId="{E3FEE30F-360B-48B3-A498-FEBE618AC9C7}">
      <dgm:prSet/>
      <dgm:spPr/>
      <dgm:t>
        <a:bodyPr/>
        <a:lstStyle/>
        <a:p>
          <a:endParaRPr lang="ru-RU"/>
        </a:p>
      </dgm:t>
    </dgm:pt>
    <dgm:pt modelId="{3A4B709E-2864-4435-BFFB-59E654ECD80B}" type="pres">
      <dgm:prSet presAssocID="{53D9AFED-0FCA-4DAC-A854-5395DC9856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E67900-CCDB-49C2-9A88-895FB9179846}" type="pres">
      <dgm:prSet presAssocID="{56C8F28D-5942-46DE-A1B6-5E278EDE8AEB}" presName="composite" presStyleCnt="0"/>
      <dgm:spPr/>
    </dgm:pt>
    <dgm:pt modelId="{875D46CC-0E24-456E-87A6-8A4C42A6E60D}" type="pres">
      <dgm:prSet presAssocID="{56C8F28D-5942-46DE-A1B6-5E278EDE8AE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BDC1F-146B-4B5E-81CC-BB40E996D60A}" type="pres">
      <dgm:prSet presAssocID="{56C8F28D-5942-46DE-A1B6-5E278EDE8AE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D5B15-EF80-4D51-A1C2-BA2AAEF38F4A}" type="pres">
      <dgm:prSet presAssocID="{738C7650-C739-4A5A-836D-1C657BED5E0D}" presName="sp" presStyleCnt="0"/>
      <dgm:spPr/>
    </dgm:pt>
    <dgm:pt modelId="{AF778BC7-B1B0-4DB1-AA60-0C9BC5E0F259}" type="pres">
      <dgm:prSet presAssocID="{E3B4AF77-74A5-4DC0-B528-2BD8624C4021}" presName="composite" presStyleCnt="0"/>
      <dgm:spPr/>
    </dgm:pt>
    <dgm:pt modelId="{8073CE92-CE1C-4560-979C-A6D23BDD86E5}" type="pres">
      <dgm:prSet presAssocID="{E3B4AF77-74A5-4DC0-B528-2BD8624C402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D92CB-F7A9-4FA0-B87D-F58629152A7A}" type="pres">
      <dgm:prSet presAssocID="{E3B4AF77-74A5-4DC0-B528-2BD8624C402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22EDB-1AC3-4D32-962F-E5049D3E3C50}" type="pres">
      <dgm:prSet presAssocID="{0252AFCF-EF03-4117-A680-0442354C0C1B}" presName="sp" presStyleCnt="0"/>
      <dgm:spPr/>
    </dgm:pt>
    <dgm:pt modelId="{86BE0908-118B-4DAE-902E-05D22104062C}" type="pres">
      <dgm:prSet presAssocID="{76A40D33-6D1C-4E8F-B44B-8C21F6A06C46}" presName="composite" presStyleCnt="0"/>
      <dgm:spPr/>
    </dgm:pt>
    <dgm:pt modelId="{24FD9BEB-BC02-40A6-9B01-25D622E2CB71}" type="pres">
      <dgm:prSet presAssocID="{76A40D33-6D1C-4E8F-B44B-8C21F6A06C4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D7D7E-D54A-4E5A-890B-DE455338351F}" type="pres">
      <dgm:prSet presAssocID="{76A40D33-6D1C-4E8F-B44B-8C21F6A06C4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B9A2F-19D8-4BC9-A6A0-79B5D64FD7B4}" type="pres">
      <dgm:prSet presAssocID="{9D65AC26-A390-41E4-A6D3-877B91291B7A}" presName="sp" presStyleCnt="0"/>
      <dgm:spPr/>
    </dgm:pt>
    <dgm:pt modelId="{85A3566E-B48D-46ED-9DA8-4956ADEC9324}" type="pres">
      <dgm:prSet presAssocID="{EF02C974-5EB2-4D47-9454-28822267AB1B}" presName="composite" presStyleCnt="0"/>
      <dgm:spPr/>
    </dgm:pt>
    <dgm:pt modelId="{2479676D-78F5-42DF-889C-4E97F025C927}" type="pres">
      <dgm:prSet presAssocID="{EF02C974-5EB2-4D47-9454-28822267AB1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EFA5D-EE00-47D0-A976-C3D97B54E290}" type="pres">
      <dgm:prSet presAssocID="{EF02C974-5EB2-4D47-9454-28822267AB1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530352-1E1C-4983-B6F2-031C3992768D}" srcId="{EF02C974-5EB2-4D47-9454-28822267AB1B}" destId="{22D8F325-B11C-437F-8AC4-942C7C0C036D}" srcOrd="0" destOrd="0" parTransId="{C5CE2CAF-3F26-444B-B3DC-16B7FBB63725}" sibTransId="{FAAF81A3-C343-47C3-BEA6-AD57182BB3A7}"/>
    <dgm:cxn modelId="{2B722EF1-281B-4BD4-8442-FDE22D570E6B}" type="presOf" srcId="{2A285C5E-A622-4FFB-91DB-FDDD8C628C68}" destId="{8F3D7D7E-D54A-4E5A-890B-DE455338351F}" srcOrd="0" destOrd="1" presId="urn:microsoft.com/office/officeart/2005/8/layout/chevron2"/>
    <dgm:cxn modelId="{11228E48-640A-4C0A-A910-EB612AEEC3FA}" type="presOf" srcId="{56C8F28D-5942-46DE-A1B6-5E278EDE8AEB}" destId="{875D46CC-0E24-456E-87A6-8A4C42A6E60D}" srcOrd="0" destOrd="0" presId="urn:microsoft.com/office/officeart/2005/8/layout/chevron2"/>
    <dgm:cxn modelId="{99231A18-104D-4CAF-917B-69EF3B9E2D48}" srcId="{56C8F28D-5942-46DE-A1B6-5E278EDE8AEB}" destId="{6730A56B-36D3-4BA1-B004-56BC0DE1B528}" srcOrd="0" destOrd="0" parTransId="{079FCA27-D6F9-4B66-B3AB-9060F81D2413}" sibTransId="{7D9B372B-5E06-434E-8E20-497BDC1AFC0F}"/>
    <dgm:cxn modelId="{E3FEE30F-360B-48B3-A498-FEBE618AC9C7}" srcId="{EF02C974-5EB2-4D47-9454-28822267AB1B}" destId="{F8391051-26F6-4DBE-8342-13154F278497}" srcOrd="1" destOrd="0" parTransId="{23D2F4C8-84F2-4C2C-870D-D3D320F6790E}" sibTransId="{DAD3C30F-2196-47DA-B9EF-4EE97C493CB2}"/>
    <dgm:cxn modelId="{F2277BBA-33C5-4745-8E4E-C9AF579E1D64}" srcId="{53D9AFED-0FCA-4DAC-A854-5395DC985683}" destId="{56C8F28D-5942-46DE-A1B6-5E278EDE8AEB}" srcOrd="0" destOrd="0" parTransId="{92897B32-919F-4615-AB3F-EE5392126651}" sibTransId="{738C7650-C739-4A5A-836D-1C657BED5E0D}"/>
    <dgm:cxn modelId="{901E2121-7352-48A4-953C-DD523FFBD70B}" type="presOf" srcId="{808E1D74-1A62-4012-B0EF-4656CC28420F}" destId="{4DED92CB-F7A9-4FA0-B87D-F58629152A7A}" srcOrd="0" destOrd="0" presId="urn:microsoft.com/office/officeart/2005/8/layout/chevron2"/>
    <dgm:cxn modelId="{43BB7379-5AF5-4A12-A04A-0A1732C4C358}" type="presOf" srcId="{FF52D76A-6CED-4C94-8EAC-A9B000EEAB40}" destId="{BCEEFA5D-EE00-47D0-A976-C3D97B54E290}" srcOrd="0" destOrd="2" presId="urn:microsoft.com/office/officeart/2005/8/layout/chevron2"/>
    <dgm:cxn modelId="{0301FFD1-53FA-4C0E-9245-516D042B70B1}" srcId="{53D9AFED-0FCA-4DAC-A854-5395DC985683}" destId="{EF02C974-5EB2-4D47-9454-28822267AB1B}" srcOrd="3" destOrd="0" parTransId="{7DA44469-DCC7-4541-9BCB-BDF80AF15928}" sibTransId="{110F405B-8C99-479E-81B9-42E6D2A0F783}"/>
    <dgm:cxn modelId="{6BCD7E0C-46EB-4E15-88B5-10B52E0518E0}" type="presOf" srcId="{22D8F325-B11C-437F-8AC4-942C7C0C036D}" destId="{BCEEFA5D-EE00-47D0-A976-C3D97B54E290}" srcOrd="0" destOrd="0" presId="urn:microsoft.com/office/officeart/2005/8/layout/chevron2"/>
    <dgm:cxn modelId="{C7A7175C-910F-45F0-9F1E-6AC51255834A}" type="presOf" srcId="{F8391051-26F6-4DBE-8342-13154F278497}" destId="{BCEEFA5D-EE00-47D0-A976-C3D97B54E290}" srcOrd="0" destOrd="1" presId="urn:microsoft.com/office/officeart/2005/8/layout/chevron2"/>
    <dgm:cxn modelId="{57337EFE-D3AB-46B9-95C9-E9EC2BEC3415}" srcId="{76A40D33-6D1C-4E8F-B44B-8C21F6A06C46}" destId="{A3D1B8D2-A701-4DB7-958E-5E3E5973C981}" srcOrd="0" destOrd="0" parTransId="{16475779-BF0B-4A78-8996-C4CDD6FB555A}" sibTransId="{DD0605DE-4FD7-4FC1-9B4F-5555061DD1DC}"/>
    <dgm:cxn modelId="{DBADA8B1-DDAB-4550-BFB0-3C3DB54B23AC}" srcId="{E3B4AF77-74A5-4DC0-B528-2BD8624C4021}" destId="{808E1D74-1A62-4012-B0EF-4656CC28420F}" srcOrd="0" destOrd="0" parTransId="{E9628ED3-DFDE-4F10-B923-90135A53D909}" sibTransId="{3E92481B-BDC0-49BD-850E-B5553BA03EFF}"/>
    <dgm:cxn modelId="{BC5F78BD-1FFC-435C-A57C-AF2AB422676D}" type="presOf" srcId="{76A40D33-6D1C-4E8F-B44B-8C21F6A06C46}" destId="{24FD9BEB-BC02-40A6-9B01-25D622E2CB71}" srcOrd="0" destOrd="0" presId="urn:microsoft.com/office/officeart/2005/8/layout/chevron2"/>
    <dgm:cxn modelId="{AF4CB03D-2A30-445B-95A6-CECE8D26DE3C}" srcId="{EF02C974-5EB2-4D47-9454-28822267AB1B}" destId="{FF52D76A-6CED-4C94-8EAC-A9B000EEAB40}" srcOrd="2" destOrd="0" parTransId="{1D7B476F-EBC2-47DA-95C2-344E88CC8EEA}" sibTransId="{C8E20394-499A-4D42-90F7-5FC33DBC11EC}"/>
    <dgm:cxn modelId="{2C85E25A-9018-4EA6-96CC-4F6BF6D815ED}" type="presOf" srcId="{E3B4AF77-74A5-4DC0-B528-2BD8624C4021}" destId="{8073CE92-CE1C-4560-979C-A6D23BDD86E5}" srcOrd="0" destOrd="0" presId="urn:microsoft.com/office/officeart/2005/8/layout/chevron2"/>
    <dgm:cxn modelId="{5674890F-4D1D-457D-A85C-F432BE9A4C63}" type="presOf" srcId="{6730A56B-36D3-4BA1-B004-56BC0DE1B528}" destId="{7F7BDC1F-146B-4B5E-81CC-BB40E996D60A}" srcOrd="0" destOrd="0" presId="urn:microsoft.com/office/officeart/2005/8/layout/chevron2"/>
    <dgm:cxn modelId="{EC07425B-9E78-4363-A8C9-F6BC54EA0CA6}" srcId="{76A40D33-6D1C-4E8F-B44B-8C21F6A06C46}" destId="{2A285C5E-A622-4FFB-91DB-FDDD8C628C68}" srcOrd="1" destOrd="0" parTransId="{1D8B1988-1540-4E5C-81DC-B94B4A94BEE3}" sibTransId="{6CF53F8E-C3F8-4CC1-B5C4-BEA12E9909E4}"/>
    <dgm:cxn modelId="{9BFC6D61-B934-4A51-AE12-E086C2755316}" type="presOf" srcId="{53D9AFED-0FCA-4DAC-A854-5395DC985683}" destId="{3A4B709E-2864-4435-BFFB-59E654ECD80B}" srcOrd="0" destOrd="0" presId="urn:microsoft.com/office/officeart/2005/8/layout/chevron2"/>
    <dgm:cxn modelId="{D198487E-76E2-4DAC-930F-3AFDA1E3EB3F}" srcId="{53D9AFED-0FCA-4DAC-A854-5395DC985683}" destId="{76A40D33-6D1C-4E8F-B44B-8C21F6A06C46}" srcOrd="2" destOrd="0" parTransId="{3F632AE7-555D-43B2-9221-562F55106709}" sibTransId="{9D65AC26-A390-41E4-A6D3-877B91291B7A}"/>
    <dgm:cxn modelId="{15697392-9BC5-45E8-AD01-A3516F52AB4E}" type="presOf" srcId="{EF02C974-5EB2-4D47-9454-28822267AB1B}" destId="{2479676D-78F5-42DF-889C-4E97F025C927}" srcOrd="0" destOrd="0" presId="urn:microsoft.com/office/officeart/2005/8/layout/chevron2"/>
    <dgm:cxn modelId="{AE54BC0A-704F-455D-B6C2-C16A2FDEB856}" srcId="{53D9AFED-0FCA-4DAC-A854-5395DC985683}" destId="{E3B4AF77-74A5-4DC0-B528-2BD8624C4021}" srcOrd="1" destOrd="0" parTransId="{242AD3CE-1CDC-4821-88EE-BD58ECE42273}" sibTransId="{0252AFCF-EF03-4117-A680-0442354C0C1B}"/>
    <dgm:cxn modelId="{0F7DAB58-D64D-4260-8702-6D7609BF0B77}" type="presOf" srcId="{A3D1B8D2-A701-4DB7-958E-5E3E5973C981}" destId="{8F3D7D7E-D54A-4E5A-890B-DE455338351F}" srcOrd="0" destOrd="0" presId="urn:microsoft.com/office/officeart/2005/8/layout/chevron2"/>
    <dgm:cxn modelId="{A60BC56D-C042-4CD4-BC93-54EBB1A5C8C2}" type="presParOf" srcId="{3A4B709E-2864-4435-BFFB-59E654ECD80B}" destId="{DFE67900-CCDB-49C2-9A88-895FB9179846}" srcOrd="0" destOrd="0" presId="urn:microsoft.com/office/officeart/2005/8/layout/chevron2"/>
    <dgm:cxn modelId="{160FE8AE-5DCE-4AF6-9BF0-454F17545F38}" type="presParOf" srcId="{DFE67900-CCDB-49C2-9A88-895FB9179846}" destId="{875D46CC-0E24-456E-87A6-8A4C42A6E60D}" srcOrd="0" destOrd="0" presId="urn:microsoft.com/office/officeart/2005/8/layout/chevron2"/>
    <dgm:cxn modelId="{B456B08D-E757-4486-B21C-40B9680E75C2}" type="presParOf" srcId="{DFE67900-CCDB-49C2-9A88-895FB9179846}" destId="{7F7BDC1F-146B-4B5E-81CC-BB40E996D60A}" srcOrd="1" destOrd="0" presId="urn:microsoft.com/office/officeart/2005/8/layout/chevron2"/>
    <dgm:cxn modelId="{02463430-4AB0-476A-AB2C-51C3DF10EFAA}" type="presParOf" srcId="{3A4B709E-2864-4435-BFFB-59E654ECD80B}" destId="{4E6D5B15-EF80-4D51-A1C2-BA2AAEF38F4A}" srcOrd="1" destOrd="0" presId="urn:microsoft.com/office/officeart/2005/8/layout/chevron2"/>
    <dgm:cxn modelId="{4F7C30E6-C55F-4F5C-8039-60FB4743F770}" type="presParOf" srcId="{3A4B709E-2864-4435-BFFB-59E654ECD80B}" destId="{AF778BC7-B1B0-4DB1-AA60-0C9BC5E0F259}" srcOrd="2" destOrd="0" presId="urn:microsoft.com/office/officeart/2005/8/layout/chevron2"/>
    <dgm:cxn modelId="{61CF11D8-4C34-4B8B-AB96-0136B20D6E84}" type="presParOf" srcId="{AF778BC7-B1B0-4DB1-AA60-0C9BC5E0F259}" destId="{8073CE92-CE1C-4560-979C-A6D23BDD86E5}" srcOrd="0" destOrd="0" presId="urn:microsoft.com/office/officeart/2005/8/layout/chevron2"/>
    <dgm:cxn modelId="{1929D925-2DD3-4893-AF8E-CE3559935498}" type="presParOf" srcId="{AF778BC7-B1B0-4DB1-AA60-0C9BC5E0F259}" destId="{4DED92CB-F7A9-4FA0-B87D-F58629152A7A}" srcOrd="1" destOrd="0" presId="urn:microsoft.com/office/officeart/2005/8/layout/chevron2"/>
    <dgm:cxn modelId="{B73F842E-7A8D-43AE-A1FA-0DE5B3CE4F80}" type="presParOf" srcId="{3A4B709E-2864-4435-BFFB-59E654ECD80B}" destId="{8C722EDB-1AC3-4D32-962F-E5049D3E3C50}" srcOrd="3" destOrd="0" presId="urn:microsoft.com/office/officeart/2005/8/layout/chevron2"/>
    <dgm:cxn modelId="{7F1214E1-C11C-4A76-AD8E-6900D4C882CF}" type="presParOf" srcId="{3A4B709E-2864-4435-BFFB-59E654ECD80B}" destId="{86BE0908-118B-4DAE-902E-05D22104062C}" srcOrd="4" destOrd="0" presId="urn:microsoft.com/office/officeart/2005/8/layout/chevron2"/>
    <dgm:cxn modelId="{F0E7DC81-8DAB-4605-9003-193F76266ADB}" type="presParOf" srcId="{86BE0908-118B-4DAE-902E-05D22104062C}" destId="{24FD9BEB-BC02-40A6-9B01-25D622E2CB71}" srcOrd="0" destOrd="0" presId="urn:microsoft.com/office/officeart/2005/8/layout/chevron2"/>
    <dgm:cxn modelId="{14F875DB-0652-4C91-8789-4403FF10B138}" type="presParOf" srcId="{86BE0908-118B-4DAE-902E-05D22104062C}" destId="{8F3D7D7E-D54A-4E5A-890B-DE455338351F}" srcOrd="1" destOrd="0" presId="urn:microsoft.com/office/officeart/2005/8/layout/chevron2"/>
    <dgm:cxn modelId="{8BBAF5CB-80FF-4B74-BCEF-F335E77B4382}" type="presParOf" srcId="{3A4B709E-2864-4435-BFFB-59E654ECD80B}" destId="{01DB9A2F-19D8-4BC9-A6A0-79B5D64FD7B4}" srcOrd="5" destOrd="0" presId="urn:microsoft.com/office/officeart/2005/8/layout/chevron2"/>
    <dgm:cxn modelId="{0DF893D5-01CC-4C42-879B-77360C0A651F}" type="presParOf" srcId="{3A4B709E-2864-4435-BFFB-59E654ECD80B}" destId="{85A3566E-B48D-46ED-9DA8-4956ADEC9324}" srcOrd="6" destOrd="0" presId="urn:microsoft.com/office/officeart/2005/8/layout/chevron2"/>
    <dgm:cxn modelId="{5AB9EA8C-A0CC-4EB7-B275-39FA88C23924}" type="presParOf" srcId="{85A3566E-B48D-46ED-9DA8-4956ADEC9324}" destId="{2479676D-78F5-42DF-889C-4E97F025C927}" srcOrd="0" destOrd="0" presId="urn:microsoft.com/office/officeart/2005/8/layout/chevron2"/>
    <dgm:cxn modelId="{5B8CF230-8534-4AEE-8F8A-3DC03A7E0166}" type="presParOf" srcId="{85A3566E-B48D-46ED-9DA8-4956ADEC9324}" destId="{BCEEFA5D-EE00-47D0-A976-C3D97B54E290}" srcOrd="1" destOrd="0" presId="urn:microsoft.com/office/officeart/2005/8/layout/chevron2"/>
  </dgm:cxnLst>
  <dgm:bg>
    <a:effectLst>
      <a:glow rad="139700">
        <a:schemeClr val="accent1">
          <a:lumMod val="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898D55-B06D-495A-B8D8-9029BA70F44F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363306-0912-4D68-878E-65F86F67CC4C}">
      <dgm:prSet phldrT="[Текст]" custT="1"/>
      <dgm:spPr/>
      <dgm:t>
        <a:bodyPr/>
        <a:lstStyle/>
        <a:p>
          <a:r>
            <a:rPr lang="ru-RU" sz="1400" b="1" i="1" baseline="0" dirty="0" smtClean="0">
              <a:solidFill>
                <a:schemeClr val="accent5">
                  <a:lumMod val="50000"/>
                </a:schemeClr>
              </a:solidFill>
            </a:rPr>
            <a:t>Налоговые доходы  всего 34,95 %, </a:t>
          </a:r>
          <a:r>
            <a:rPr lang="ru-RU" sz="1050" b="1" i="1" baseline="0" dirty="0" smtClean="0">
              <a:solidFill>
                <a:schemeClr val="accent5">
                  <a:lumMod val="50000"/>
                </a:schemeClr>
              </a:solidFill>
            </a:rPr>
            <a:t>в том числе:</a:t>
          </a:r>
          <a:endParaRPr lang="ru-RU" sz="1050" b="1" i="1" baseline="0" dirty="0">
            <a:solidFill>
              <a:schemeClr val="accent5">
                <a:lumMod val="50000"/>
              </a:schemeClr>
            </a:solidFill>
          </a:endParaRPr>
        </a:p>
      </dgm:t>
    </dgm:pt>
    <dgm:pt modelId="{675E3B6C-F724-4622-917C-2D3E0B3F7FA6}" type="parTrans" cxnId="{8BEA9EAF-308F-4B98-BC26-2C93A7BA8567}">
      <dgm:prSet/>
      <dgm:spPr/>
      <dgm:t>
        <a:bodyPr/>
        <a:lstStyle/>
        <a:p>
          <a:endParaRPr lang="ru-RU"/>
        </a:p>
      </dgm:t>
    </dgm:pt>
    <dgm:pt modelId="{6B8B03AE-95F2-458F-8FB3-677515CCC326}" type="sibTrans" cxnId="{8BEA9EAF-308F-4B98-BC26-2C93A7BA8567}">
      <dgm:prSet/>
      <dgm:spPr/>
      <dgm:t>
        <a:bodyPr/>
        <a:lstStyle/>
        <a:p>
          <a:endParaRPr lang="ru-RU"/>
        </a:p>
      </dgm:t>
    </dgm:pt>
    <dgm:pt modelId="{BBC4F4F4-FFF5-4C09-BB01-B28FDA56076C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accent5">
                  <a:lumMod val="75000"/>
                </a:schemeClr>
              </a:solidFill>
            </a:rPr>
            <a:t>- налоги на имущество 1.34%</a:t>
          </a:r>
          <a:endParaRPr lang="ru-RU" sz="1100" b="1" dirty="0">
            <a:solidFill>
              <a:schemeClr val="accent5">
                <a:lumMod val="75000"/>
              </a:schemeClr>
            </a:solidFill>
          </a:endParaRPr>
        </a:p>
      </dgm:t>
    </dgm:pt>
    <dgm:pt modelId="{78681C4E-478D-465D-B77D-C2A476E6D062}" type="parTrans" cxnId="{B745CAC7-F877-469F-9257-01B2862E799D}">
      <dgm:prSet/>
      <dgm:spPr/>
      <dgm:t>
        <a:bodyPr/>
        <a:lstStyle/>
        <a:p>
          <a:endParaRPr lang="ru-RU"/>
        </a:p>
      </dgm:t>
    </dgm:pt>
    <dgm:pt modelId="{65B583F1-1922-48EF-9C6F-3470FFBBC18F}" type="sibTrans" cxnId="{B745CAC7-F877-469F-9257-01B2862E799D}">
      <dgm:prSet/>
      <dgm:spPr/>
      <dgm:t>
        <a:bodyPr/>
        <a:lstStyle/>
        <a:p>
          <a:endParaRPr lang="ru-RU"/>
        </a:p>
      </dgm:t>
    </dgm:pt>
    <dgm:pt modelId="{A90A963A-7C4F-46A8-8CC5-983629DF713E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accent5">
                  <a:lumMod val="75000"/>
                </a:schemeClr>
              </a:solidFill>
            </a:rPr>
            <a:t>- госпошлина 0,31 %</a:t>
          </a:r>
          <a:endParaRPr lang="ru-RU" sz="1100" b="1" dirty="0">
            <a:solidFill>
              <a:schemeClr val="accent5">
                <a:lumMod val="75000"/>
              </a:schemeClr>
            </a:solidFill>
          </a:endParaRPr>
        </a:p>
      </dgm:t>
    </dgm:pt>
    <dgm:pt modelId="{1B2624F5-31A3-44A7-B6ED-DD2B50DA3A9C}" type="parTrans" cxnId="{902C0B24-F089-42FC-ABCB-AA8253BA6B36}">
      <dgm:prSet/>
      <dgm:spPr/>
      <dgm:t>
        <a:bodyPr/>
        <a:lstStyle/>
        <a:p>
          <a:endParaRPr lang="ru-RU"/>
        </a:p>
      </dgm:t>
    </dgm:pt>
    <dgm:pt modelId="{DDD39207-3224-4F64-B6B7-32BB4A9F6E86}" type="sibTrans" cxnId="{902C0B24-F089-42FC-ABCB-AA8253BA6B36}">
      <dgm:prSet/>
      <dgm:spPr/>
      <dgm:t>
        <a:bodyPr/>
        <a:lstStyle/>
        <a:p>
          <a:endParaRPr lang="ru-RU"/>
        </a:p>
      </dgm:t>
    </dgm:pt>
    <dgm:pt modelId="{33D84A6F-CA46-4BC6-8388-48B105417181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accent5">
                  <a:lumMod val="75000"/>
                </a:schemeClr>
              </a:solidFill>
            </a:rPr>
            <a:t>- налог на совокупный доход 0,45 %</a:t>
          </a:r>
          <a:endParaRPr lang="ru-RU" sz="1100" b="1" dirty="0">
            <a:solidFill>
              <a:schemeClr val="accent5">
                <a:lumMod val="75000"/>
              </a:schemeClr>
            </a:solidFill>
          </a:endParaRPr>
        </a:p>
      </dgm:t>
    </dgm:pt>
    <dgm:pt modelId="{CF1FB99D-3AF1-45C4-8DF6-DDA8DC144B94}" type="parTrans" cxnId="{4F028C89-D966-4606-B8DF-7B3EB4C5EDE2}">
      <dgm:prSet/>
      <dgm:spPr/>
      <dgm:t>
        <a:bodyPr/>
        <a:lstStyle/>
        <a:p>
          <a:endParaRPr lang="ru-RU"/>
        </a:p>
      </dgm:t>
    </dgm:pt>
    <dgm:pt modelId="{A3DB07A3-CB6C-4362-8A2D-9BD0B8323490}" type="sibTrans" cxnId="{4F028C89-D966-4606-B8DF-7B3EB4C5EDE2}">
      <dgm:prSet/>
      <dgm:spPr/>
      <dgm:t>
        <a:bodyPr/>
        <a:lstStyle/>
        <a:p>
          <a:endParaRPr lang="ru-RU"/>
        </a:p>
      </dgm:t>
    </dgm:pt>
    <dgm:pt modelId="{9B845597-B97D-42DD-92F9-73BBAE3D537D}">
      <dgm:prSet phldrT="[Текст]" custT="1"/>
      <dgm:spPr/>
      <dgm:t>
        <a:bodyPr/>
        <a:lstStyle/>
        <a:p>
          <a:r>
            <a:rPr lang="ru-RU" sz="1200" b="1" i="1" baseline="0" dirty="0" smtClean="0">
              <a:solidFill>
                <a:srgbClr val="00B050"/>
              </a:solidFill>
            </a:rPr>
            <a:t>Неналоговые доходы всего 18.46 %, в том числе:</a:t>
          </a:r>
          <a:endParaRPr lang="ru-RU" sz="1200" baseline="0" dirty="0">
            <a:solidFill>
              <a:srgbClr val="00B050"/>
            </a:solidFill>
          </a:endParaRPr>
        </a:p>
      </dgm:t>
    </dgm:pt>
    <dgm:pt modelId="{7D207B34-F737-4BFF-ACA9-9FC95562574C}" type="parTrans" cxnId="{EC493B4A-F281-4D12-AF90-848EE2340E3E}">
      <dgm:prSet/>
      <dgm:spPr/>
      <dgm:t>
        <a:bodyPr/>
        <a:lstStyle/>
        <a:p>
          <a:endParaRPr lang="ru-RU"/>
        </a:p>
      </dgm:t>
    </dgm:pt>
    <dgm:pt modelId="{5BF0C586-023B-414D-845E-5F8BA28F9B50}" type="sibTrans" cxnId="{EC493B4A-F281-4D12-AF90-848EE2340E3E}">
      <dgm:prSet/>
      <dgm:spPr/>
      <dgm:t>
        <a:bodyPr/>
        <a:lstStyle/>
        <a:p>
          <a:endParaRPr lang="ru-RU"/>
        </a:p>
      </dgm:t>
    </dgm:pt>
    <dgm:pt modelId="{C293750B-4640-4DE4-865F-3E90C18129A3}">
      <dgm:prSet phldrT="[Текст]" custT="1"/>
      <dgm:spPr/>
      <dgm:t>
        <a:bodyPr/>
        <a:lstStyle/>
        <a:p>
          <a:r>
            <a:rPr lang="ru-RU" sz="1200" b="1" baseline="0" dirty="0" smtClean="0">
              <a:solidFill>
                <a:schemeClr val="accent5">
                  <a:lumMod val="75000"/>
                </a:schemeClr>
              </a:solidFill>
            </a:rPr>
            <a:t>- НДФЛ 29.84%</a:t>
          </a:r>
          <a:endParaRPr lang="ru-RU" sz="1200" b="1" i="1" baseline="0" dirty="0">
            <a:solidFill>
              <a:schemeClr val="accent5">
                <a:lumMod val="75000"/>
              </a:schemeClr>
            </a:solidFill>
          </a:endParaRPr>
        </a:p>
      </dgm:t>
    </dgm:pt>
    <dgm:pt modelId="{43B8193C-7E6A-486A-A6C2-3FE09BBF5843}" type="parTrans" cxnId="{9280E680-4CF7-440B-B8EA-1F4AF76DA876}">
      <dgm:prSet/>
      <dgm:spPr/>
      <dgm:t>
        <a:bodyPr/>
        <a:lstStyle/>
        <a:p>
          <a:endParaRPr lang="ru-RU"/>
        </a:p>
      </dgm:t>
    </dgm:pt>
    <dgm:pt modelId="{F1BF7E65-D0BA-4762-8A1E-A25323DEC791}" type="sibTrans" cxnId="{9280E680-4CF7-440B-B8EA-1F4AF76DA876}">
      <dgm:prSet/>
      <dgm:spPr/>
      <dgm:t>
        <a:bodyPr/>
        <a:lstStyle/>
        <a:p>
          <a:endParaRPr lang="ru-RU"/>
        </a:p>
      </dgm:t>
    </dgm:pt>
    <dgm:pt modelId="{D7885B3A-A33C-427B-A21B-4AC101D106DD}">
      <dgm:prSet phldrT="[Текст]" custT="1"/>
      <dgm:spPr/>
      <dgm:t>
        <a:bodyPr/>
        <a:lstStyle/>
        <a:p>
          <a:r>
            <a:rPr lang="ru-RU" sz="1100" b="1" baseline="0" dirty="0" smtClean="0">
              <a:solidFill>
                <a:schemeClr val="accent5">
                  <a:lumMod val="75000"/>
                </a:schemeClr>
              </a:solidFill>
            </a:rPr>
            <a:t>- акцизы 3,01 %</a:t>
          </a:r>
          <a:endParaRPr lang="ru-RU" sz="1100" b="1" dirty="0">
            <a:solidFill>
              <a:schemeClr val="accent5">
                <a:lumMod val="75000"/>
              </a:schemeClr>
            </a:solidFill>
          </a:endParaRPr>
        </a:p>
      </dgm:t>
    </dgm:pt>
    <dgm:pt modelId="{2F5655C6-71B7-4129-9F40-1C7778A7E7B6}" type="parTrans" cxnId="{D6588AE8-6C97-4D86-A653-5DDC77C114A2}">
      <dgm:prSet/>
      <dgm:spPr/>
      <dgm:t>
        <a:bodyPr/>
        <a:lstStyle/>
        <a:p>
          <a:endParaRPr lang="ru-RU"/>
        </a:p>
      </dgm:t>
    </dgm:pt>
    <dgm:pt modelId="{F99A4209-FF6C-4153-A195-CFA31EF325CD}" type="sibTrans" cxnId="{D6588AE8-6C97-4D86-A653-5DDC77C114A2}">
      <dgm:prSet/>
      <dgm:spPr/>
      <dgm:t>
        <a:bodyPr/>
        <a:lstStyle/>
        <a:p>
          <a:endParaRPr lang="ru-RU"/>
        </a:p>
      </dgm:t>
    </dgm:pt>
    <dgm:pt modelId="{F520D0F0-03C7-42FB-A955-C479B2A6A106}">
      <dgm:prSet phldrT="[Текст]" custT="1"/>
      <dgm:spPr/>
      <dgm:t>
        <a:bodyPr/>
        <a:lstStyle/>
        <a:p>
          <a:r>
            <a:rPr lang="ru-RU" sz="1000" b="1" i="0" baseline="0" dirty="0" smtClean="0">
              <a:solidFill>
                <a:srgbClr val="00B050"/>
              </a:solidFill>
            </a:rPr>
            <a:t>- платежи при пользовании природными ресурсами 0,03 %</a:t>
          </a:r>
          <a:endParaRPr lang="ru-RU" sz="1000" b="1" i="0" baseline="0" dirty="0">
            <a:solidFill>
              <a:srgbClr val="00B050"/>
            </a:solidFill>
          </a:endParaRPr>
        </a:p>
      </dgm:t>
    </dgm:pt>
    <dgm:pt modelId="{A34A550D-201B-4433-9CC1-EC9E293D53B7}" type="parTrans" cxnId="{2287F25C-D039-42B7-9A88-10D8BD4550F2}">
      <dgm:prSet/>
      <dgm:spPr/>
      <dgm:t>
        <a:bodyPr/>
        <a:lstStyle/>
        <a:p>
          <a:endParaRPr lang="ru-RU"/>
        </a:p>
      </dgm:t>
    </dgm:pt>
    <dgm:pt modelId="{4C47CF9A-8E2A-4A3E-958F-F15CC00051ED}" type="sibTrans" cxnId="{2287F25C-D039-42B7-9A88-10D8BD4550F2}">
      <dgm:prSet/>
      <dgm:spPr/>
      <dgm:t>
        <a:bodyPr/>
        <a:lstStyle/>
        <a:p>
          <a:endParaRPr lang="ru-RU"/>
        </a:p>
      </dgm:t>
    </dgm:pt>
    <dgm:pt modelId="{B1395529-3D7D-4D98-B1E0-156547C702F5}">
      <dgm:prSet phldrT="[Текст]" custT="1"/>
      <dgm:spPr/>
      <dgm:t>
        <a:bodyPr/>
        <a:lstStyle/>
        <a:p>
          <a:r>
            <a:rPr lang="ru-RU" sz="1000" b="1" i="0" baseline="0" dirty="0" smtClean="0">
              <a:solidFill>
                <a:srgbClr val="00B050"/>
              </a:solidFill>
            </a:rPr>
            <a:t>- штрафные санкции 0,42%</a:t>
          </a:r>
          <a:endParaRPr lang="ru-RU" sz="1000" b="1" i="0" baseline="0" dirty="0">
            <a:solidFill>
              <a:srgbClr val="00B050"/>
            </a:solidFill>
          </a:endParaRPr>
        </a:p>
      </dgm:t>
    </dgm:pt>
    <dgm:pt modelId="{DF40EEB9-4654-42DC-A225-A6E2D755C5D4}" type="parTrans" cxnId="{1081DE3A-D12B-4675-80D4-792770DA0F71}">
      <dgm:prSet/>
      <dgm:spPr/>
      <dgm:t>
        <a:bodyPr/>
        <a:lstStyle/>
        <a:p>
          <a:endParaRPr lang="ru-RU"/>
        </a:p>
      </dgm:t>
    </dgm:pt>
    <dgm:pt modelId="{089451F1-1C20-40AC-86CB-2FECBDA72272}" type="sibTrans" cxnId="{1081DE3A-D12B-4675-80D4-792770DA0F71}">
      <dgm:prSet/>
      <dgm:spPr/>
      <dgm:t>
        <a:bodyPr/>
        <a:lstStyle/>
        <a:p>
          <a:endParaRPr lang="ru-RU"/>
        </a:p>
      </dgm:t>
    </dgm:pt>
    <dgm:pt modelId="{DD5788C0-69A8-4F39-848E-FB7F5B61EB37}">
      <dgm:prSet phldrT="[Текст]" custT="1"/>
      <dgm:spPr/>
      <dgm:t>
        <a:bodyPr/>
        <a:lstStyle/>
        <a:p>
          <a:r>
            <a:rPr lang="ru-RU" sz="1000" b="1" i="1" baseline="0" dirty="0" smtClean="0">
              <a:solidFill>
                <a:schemeClr val="bg2">
                  <a:lumMod val="75000"/>
                </a:schemeClr>
              </a:solidFill>
            </a:rPr>
            <a:t>- </a:t>
          </a:r>
          <a:r>
            <a:rPr lang="ru-RU" sz="1000" b="1" i="0" baseline="0" dirty="0" smtClean="0">
              <a:solidFill>
                <a:schemeClr val="bg2">
                  <a:lumMod val="75000"/>
                </a:schemeClr>
              </a:solidFill>
            </a:rPr>
            <a:t>доходы от использования </a:t>
          </a:r>
          <a:r>
            <a:rPr lang="ru-RU" sz="1000" b="1" i="1" baseline="0" dirty="0" err="1" smtClean="0">
              <a:solidFill>
                <a:srgbClr val="00B050"/>
              </a:solidFill>
            </a:rPr>
            <a:t>имущ</a:t>
          </a:r>
          <a:r>
            <a:rPr lang="ru-RU" sz="1000" b="1" i="1" baseline="0" dirty="0" smtClean="0">
              <a:solidFill>
                <a:srgbClr val="00B050"/>
              </a:solidFill>
            </a:rPr>
            <a:t>., </a:t>
          </a:r>
          <a:r>
            <a:rPr lang="ru-RU" sz="1000" b="1" i="1" baseline="0" dirty="0" err="1" smtClean="0">
              <a:solidFill>
                <a:srgbClr val="00B050"/>
              </a:solidFill>
            </a:rPr>
            <a:t>наход</a:t>
          </a:r>
          <a:r>
            <a:rPr lang="ru-RU" sz="1000" b="1" i="1" baseline="0" dirty="0" smtClean="0">
              <a:solidFill>
                <a:srgbClr val="00B050"/>
              </a:solidFill>
            </a:rPr>
            <a:t>. в собственности 7,26 %</a:t>
          </a:r>
          <a:endParaRPr lang="ru-RU" sz="1000" b="1" baseline="0" dirty="0">
            <a:solidFill>
              <a:srgbClr val="00B050"/>
            </a:solidFill>
          </a:endParaRPr>
        </a:p>
      </dgm:t>
    </dgm:pt>
    <dgm:pt modelId="{6B0E04CB-3E10-4A88-B0DB-E54211E1C190}" type="parTrans" cxnId="{428AEFD4-FF04-4EEC-B506-4540C0F20C94}">
      <dgm:prSet/>
      <dgm:spPr/>
      <dgm:t>
        <a:bodyPr/>
        <a:lstStyle/>
        <a:p>
          <a:endParaRPr lang="ru-RU"/>
        </a:p>
      </dgm:t>
    </dgm:pt>
    <dgm:pt modelId="{29B553D9-9526-4A4C-B6C5-42154AC9DBBD}" type="sibTrans" cxnId="{428AEFD4-FF04-4EEC-B506-4540C0F20C94}">
      <dgm:prSet/>
      <dgm:spPr/>
      <dgm:t>
        <a:bodyPr/>
        <a:lstStyle/>
        <a:p>
          <a:endParaRPr lang="ru-RU"/>
        </a:p>
      </dgm:t>
    </dgm:pt>
    <dgm:pt modelId="{84A6BEB0-9A92-448C-B273-DD7F059FF3EF}">
      <dgm:prSet phldrT="[Текст]" custT="1"/>
      <dgm:spPr/>
      <dgm:t>
        <a:bodyPr/>
        <a:lstStyle/>
        <a:p>
          <a:r>
            <a:rPr lang="ru-RU" sz="1000" b="1" i="0" baseline="0" dirty="0" smtClean="0">
              <a:solidFill>
                <a:srgbClr val="00B050"/>
              </a:solidFill>
            </a:rPr>
            <a:t>- прочие 8,2%</a:t>
          </a:r>
          <a:endParaRPr lang="ru-RU" sz="1000" b="1" i="0" baseline="0" dirty="0">
            <a:solidFill>
              <a:srgbClr val="00B050"/>
            </a:solidFill>
          </a:endParaRPr>
        </a:p>
      </dgm:t>
    </dgm:pt>
    <dgm:pt modelId="{EF36D0C4-9D54-4BF9-A5CE-9A2CB820FF5E}" type="parTrans" cxnId="{2488F74A-27E8-40A9-A51F-AEC8A88CB64B}">
      <dgm:prSet/>
      <dgm:spPr/>
      <dgm:t>
        <a:bodyPr/>
        <a:lstStyle/>
        <a:p>
          <a:endParaRPr lang="ru-RU"/>
        </a:p>
      </dgm:t>
    </dgm:pt>
    <dgm:pt modelId="{CFCBBCBE-5B24-45DD-BCBE-45AE13245FD7}" type="sibTrans" cxnId="{2488F74A-27E8-40A9-A51F-AEC8A88CB64B}">
      <dgm:prSet/>
      <dgm:spPr/>
      <dgm:t>
        <a:bodyPr/>
        <a:lstStyle/>
        <a:p>
          <a:endParaRPr lang="ru-RU"/>
        </a:p>
      </dgm:t>
    </dgm:pt>
    <dgm:pt modelId="{C738C2DF-96AF-45F5-9F30-D3F0A7527371}">
      <dgm:prSet phldrT="[Текст]" custT="1"/>
      <dgm:spPr/>
      <dgm:t>
        <a:bodyPr/>
        <a:lstStyle/>
        <a:p>
          <a:r>
            <a:rPr lang="ru-RU" sz="1000" b="1" i="0" baseline="0" dirty="0" smtClean="0">
              <a:solidFill>
                <a:srgbClr val="00B050"/>
              </a:solidFill>
            </a:rPr>
            <a:t>- продажа имущества 2,28 %</a:t>
          </a:r>
          <a:endParaRPr lang="ru-RU" sz="1000" b="1" baseline="0" dirty="0">
            <a:solidFill>
              <a:srgbClr val="00B050"/>
            </a:solidFill>
          </a:endParaRPr>
        </a:p>
      </dgm:t>
    </dgm:pt>
    <dgm:pt modelId="{B37441A5-AA66-4BD1-A218-D3D160A3E0D2}" type="parTrans" cxnId="{F252A46F-FA65-4B6C-8B10-1F664A65A864}">
      <dgm:prSet/>
      <dgm:spPr/>
      <dgm:t>
        <a:bodyPr/>
        <a:lstStyle/>
        <a:p>
          <a:endParaRPr lang="ru-RU"/>
        </a:p>
      </dgm:t>
    </dgm:pt>
    <dgm:pt modelId="{74A4EACE-E5B1-4B81-9B77-D990A9F39EE5}" type="sibTrans" cxnId="{F252A46F-FA65-4B6C-8B10-1F664A65A864}">
      <dgm:prSet/>
      <dgm:spPr/>
      <dgm:t>
        <a:bodyPr/>
        <a:lstStyle/>
        <a:p>
          <a:endParaRPr lang="ru-RU"/>
        </a:p>
      </dgm:t>
    </dgm:pt>
    <dgm:pt modelId="{AB3EB829-C34E-4BDE-9071-5A60451A471C}">
      <dgm:prSet phldrT="[Текст]" custT="1"/>
      <dgm:spPr/>
      <dgm:t>
        <a:bodyPr/>
        <a:lstStyle/>
        <a:p>
          <a:r>
            <a:rPr lang="ru-RU" sz="1000" b="1" i="0" baseline="0" dirty="0" smtClean="0">
              <a:solidFill>
                <a:srgbClr val="00B050"/>
              </a:solidFill>
            </a:rPr>
            <a:t>- доходы от оказания платных услуг 0,27 %</a:t>
          </a:r>
          <a:endParaRPr lang="ru-RU" sz="1000" b="1" baseline="0" dirty="0">
            <a:solidFill>
              <a:srgbClr val="00B050"/>
            </a:solidFill>
          </a:endParaRPr>
        </a:p>
      </dgm:t>
    </dgm:pt>
    <dgm:pt modelId="{56343499-B94A-43D3-9884-71CE3DC4F2B1}" type="parTrans" cxnId="{2305C5E2-7A85-4290-9AB9-2B3366D6AB32}">
      <dgm:prSet/>
      <dgm:spPr/>
      <dgm:t>
        <a:bodyPr/>
        <a:lstStyle/>
        <a:p>
          <a:endParaRPr lang="ru-RU"/>
        </a:p>
      </dgm:t>
    </dgm:pt>
    <dgm:pt modelId="{25BF169B-57DA-428E-A4FA-628F953C405A}" type="sibTrans" cxnId="{2305C5E2-7A85-4290-9AB9-2B3366D6AB32}">
      <dgm:prSet/>
      <dgm:spPr/>
      <dgm:t>
        <a:bodyPr/>
        <a:lstStyle/>
        <a:p>
          <a:endParaRPr lang="ru-RU"/>
        </a:p>
      </dgm:t>
    </dgm:pt>
    <dgm:pt modelId="{F4EF559F-CF92-4AD5-9251-C919B84CFC4C}" type="pres">
      <dgm:prSet presAssocID="{CD898D55-B06D-495A-B8D8-9029BA70F44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73BD9D04-2A13-4F9D-922C-8E8675846EFE}" type="pres">
      <dgm:prSet presAssocID="{FD363306-0912-4D68-878E-65F86F67CC4C}" presName="parenttextcomposite" presStyleCnt="0"/>
      <dgm:spPr/>
    </dgm:pt>
    <dgm:pt modelId="{2B673D9F-32E0-488B-B8BA-9FC6D82C6311}" type="pres">
      <dgm:prSet presAssocID="{FD363306-0912-4D68-878E-65F86F67CC4C}" presName="parenttext" presStyleLbl="revTx" presStyleIdx="0" presStyleCnt="13" custScaleY="28491" custLinFactNeighborX="-5610" custLinFactNeighborY="-677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A45B7-9DF8-43AC-8F0C-9921DD5E8812}" type="pres">
      <dgm:prSet presAssocID="{FD363306-0912-4D68-878E-65F86F67CC4C}" presName="parallelogramComposite" presStyleCnt="0"/>
      <dgm:spPr/>
    </dgm:pt>
    <dgm:pt modelId="{238A388C-F81C-4E23-AE9F-73C3545ABBD7}" type="pres">
      <dgm:prSet presAssocID="{FD363306-0912-4D68-878E-65F86F67CC4C}" presName="parallelogram1" presStyleLbl="alignNode1" presStyleIdx="0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F022F26-C823-4277-BFC1-E55C70FC3EF6}" type="pres">
      <dgm:prSet presAssocID="{FD363306-0912-4D68-878E-65F86F67CC4C}" presName="parallelogram2" presStyleLbl="alignNode1" presStyleIdx="1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C0E0579-DF33-40BD-970C-25D7D9F877FA}" type="pres">
      <dgm:prSet presAssocID="{FD363306-0912-4D68-878E-65F86F67CC4C}" presName="parallelogram3" presStyleLbl="alignNode1" presStyleIdx="2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C19EA6A-48DC-4796-9E47-A83BC490076D}" type="pres">
      <dgm:prSet presAssocID="{FD363306-0912-4D68-878E-65F86F67CC4C}" presName="parallelogram4" presStyleLbl="alignNode1" presStyleIdx="3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AA9DCBB-6ECA-4F97-8D89-2019EA769E73}" type="pres">
      <dgm:prSet presAssocID="{FD363306-0912-4D68-878E-65F86F67CC4C}" presName="parallelogram5" presStyleLbl="alignNode1" presStyleIdx="4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F245EC83-BD0F-47A4-B38F-7EDEB3306475}" type="pres">
      <dgm:prSet presAssocID="{FD363306-0912-4D68-878E-65F86F67CC4C}" presName="parallelogram6" presStyleLbl="alignNode1" presStyleIdx="5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4CC1AC9-45A7-46DC-ABA6-2EE840B6F0F5}" type="pres">
      <dgm:prSet presAssocID="{FD363306-0912-4D68-878E-65F86F67CC4C}" presName="parallelogram7" presStyleLbl="alignNode1" presStyleIdx="6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61701A5-50E9-4A24-BE81-C7FA78A0218C}" type="pres">
      <dgm:prSet presAssocID="{6B8B03AE-95F2-458F-8FB3-677515CCC326}" presName="sibTrans" presStyleCnt="0"/>
      <dgm:spPr/>
    </dgm:pt>
    <dgm:pt modelId="{97296D00-B3DB-4746-A7CE-C5373D1F78C7}" type="pres">
      <dgm:prSet presAssocID="{C293750B-4640-4DE4-865F-3E90C18129A3}" presName="parenttextcomposite" presStyleCnt="0"/>
      <dgm:spPr/>
    </dgm:pt>
    <dgm:pt modelId="{54F8D1B2-5059-4250-BD5E-283BC82DAE87}" type="pres">
      <dgm:prSet presAssocID="{C293750B-4640-4DE4-865F-3E90C18129A3}" presName="parenttext" presStyleLbl="revTx" presStyleIdx="1" presStyleCnt="1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2A058-EF78-4C0B-9F79-0CB238B2DB7C}" type="pres">
      <dgm:prSet presAssocID="{C293750B-4640-4DE4-865F-3E90C18129A3}" presName="parallelogramComposite" presStyleCnt="0"/>
      <dgm:spPr/>
    </dgm:pt>
    <dgm:pt modelId="{F107EBEA-EF7F-427C-BC92-59C1B670C8F8}" type="pres">
      <dgm:prSet presAssocID="{C293750B-4640-4DE4-865F-3E90C18129A3}" presName="parallelogram1" presStyleLbl="alignNode1" presStyleIdx="7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A73B7F1-FC4D-4F36-B848-CBEB37ECF8A9}" type="pres">
      <dgm:prSet presAssocID="{C293750B-4640-4DE4-865F-3E90C18129A3}" presName="parallelogram2" presStyleLbl="alignNode1" presStyleIdx="8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A479862-CCBD-45B6-8D51-157DEAA689C5}" type="pres">
      <dgm:prSet presAssocID="{C293750B-4640-4DE4-865F-3E90C18129A3}" presName="parallelogram3" presStyleLbl="alignNode1" presStyleIdx="9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E96238FC-2894-4ED6-86F6-39A46A761F8A}" type="pres">
      <dgm:prSet presAssocID="{C293750B-4640-4DE4-865F-3E90C18129A3}" presName="parallelogram4" presStyleLbl="alignNode1" presStyleIdx="10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7D9050A-DE38-46EF-88FA-42969EFDA96C}" type="pres">
      <dgm:prSet presAssocID="{C293750B-4640-4DE4-865F-3E90C18129A3}" presName="parallelogram5" presStyleLbl="alignNode1" presStyleIdx="11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1490DDA-8385-49B1-B052-1B054136264C}" type="pres">
      <dgm:prSet presAssocID="{C293750B-4640-4DE4-865F-3E90C18129A3}" presName="parallelogram6" presStyleLbl="alignNode1" presStyleIdx="12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22A21E0-E713-462A-AAF6-55A1FD84E005}" type="pres">
      <dgm:prSet presAssocID="{C293750B-4640-4DE4-865F-3E90C18129A3}" presName="parallelogram7" presStyleLbl="alignNode1" presStyleIdx="13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6F4DB34-CB9C-4DE1-B84E-756DC19D9E51}" type="pres">
      <dgm:prSet presAssocID="{F1BF7E65-D0BA-4762-8A1E-A25323DEC791}" presName="sibTrans" presStyleCnt="0"/>
      <dgm:spPr/>
    </dgm:pt>
    <dgm:pt modelId="{216BA9F9-1480-4D63-B60C-55C91E6F17C7}" type="pres">
      <dgm:prSet presAssocID="{BBC4F4F4-FFF5-4C09-BB01-B28FDA56076C}" presName="parenttextcomposite" presStyleCnt="0"/>
      <dgm:spPr/>
    </dgm:pt>
    <dgm:pt modelId="{DF961ED4-E15D-4607-B758-3A61109C838A}" type="pres">
      <dgm:prSet presAssocID="{BBC4F4F4-FFF5-4C09-BB01-B28FDA56076C}" presName="parenttext" presStyleLbl="revTx" presStyleIdx="2" presStyleCnt="1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13400-0606-412C-9201-28DF9A8456A8}" type="pres">
      <dgm:prSet presAssocID="{BBC4F4F4-FFF5-4C09-BB01-B28FDA56076C}" presName="parallelogramComposite" presStyleCnt="0"/>
      <dgm:spPr/>
    </dgm:pt>
    <dgm:pt modelId="{A5AED0C9-DEDF-4DF8-A971-D350ABD1F39C}" type="pres">
      <dgm:prSet presAssocID="{BBC4F4F4-FFF5-4C09-BB01-B28FDA56076C}" presName="parallelogram1" presStyleLbl="alignNode1" presStyleIdx="14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B9C23B1-7394-4500-9409-A5F8E474D516}" type="pres">
      <dgm:prSet presAssocID="{BBC4F4F4-FFF5-4C09-BB01-B28FDA56076C}" presName="parallelogram2" presStyleLbl="alignNode1" presStyleIdx="15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A7319B6-5D73-46F8-A68F-2557B889B11C}" type="pres">
      <dgm:prSet presAssocID="{BBC4F4F4-FFF5-4C09-BB01-B28FDA56076C}" presName="parallelogram3" presStyleLbl="alignNode1" presStyleIdx="16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3CD8034-B4A5-4201-BA04-09426021C22D}" type="pres">
      <dgm:prSet presAssocID="{BBC4F4F4-FFF5-4C09-BB01-B28FDA56076C}" presName="parallelogram4" presStyleLbl="alignNode1" presStyleIdx="17" presStyleCnt="91" custAng="10800000" custFlipVert="1" custScaleX="115466" custScaleY="10104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FB4D763C-59DB-4E97-BCB1-C0B08643D1D3}" type="pres">
      <dgm:prSet presAssocID="{BBC4F4F4-FFF5-4C09-BB01-B28FDA56076C}" presName="parallelogram5" presStyleLbl="alignNode1" presStyleIdx="18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757AA6E-23D3-494F-9491-DB458FD386C6}" type="pres">
      <dgm:prSet presAssocID="{BBC4F4F4-FFF5-4C09-BB01-B28FDA56076C}" presName="parallelogram6" presStyleLbl="alignNode1" presStyleIdx="19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4FB8701-5FFF-45F3-83D1-5F3092C2E138}" type="pres">
      <dgm:prSet presAssocID="{BBC4F4F4-FFF5-4C09-BB01-B28FDA56076C}" presName="parallelogram7" presStyleLbl="alignNode1" presStyleIdx="20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EAB4732C-A2D2-4790-92D7-67C6F892CBA3}" type="pres">
      <dgm:prSet presAssocID="{65B583F1-1922-48EF-9C6F-3470FFBBC18F}" presName="sibTrans" presStyleCnt="0"/>
      <dgm:spPr/>
    </dgm:pt>
    <dgm:pt modelId="{698D4BB4-5561-44AF-AD5B-D8147AA7CF66}" type="pres">
      <dgm:prSet presAssocID="{33D84A6F-CA46-4BC6-8388-48B105417181}" presName="parenttextcomposite" presStyleCnt="0"/>
      <dgm:spPr/>
    </dgm:pt>
    <dgm:pt modelId="{36F293B2-2BA7-4D24-BA16-F2831DA994EA}" type="pres">
      <dgm:prSet presAssocID="{33D84A6F-CA46-4BC6-8388-48B105417181}" presName="parenttext" presStyleLbl="revTx" presStyleIdx="3" presStyleCnt="13" custScaleY="14254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DF770-2C12-43A9-B31D-1FAD1A23B39D}" type="pres">
      <dgm:prSet presAssocID="{33D84A6F-CA46-4BC6-8388-48B105417181}" presName="parallelogramComposite" presStyleCnt="0"/>
      <dgm:spPr/>
    </dgm:pt>
    <dgm:pt modelId="{CD3983E0-1CD1-43BB-8230-C80AC7857993}" type="pres">
      <dgm:prSet presAssocID="{33D84A6F-CA46-4BC6-8388-48B105417181}" presName="parallelogram1" presStyleLbl="alignNode1" presStyleIdx="21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2A09AD7-47B9-4CF7-81FD-EC98454D5E2C}" type="pres">
      <dgm:prSet presAssocID="{33D84A6F-CA46-4BC6-8388-48B105417181}" presName="parallelogram2" presStyleLbl="alignNode1" presStyleIdx="22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D8654B8-E3C8-4AAE-BC4C-A4ECCD68855C}" type="pres">
      <dgm:prSet presAssocID="{33D84A6F-CA46-4BC6-8388-48B105417181}" presName="parallelogram3" presStyleLbl="alignNode1" presStyleIdx="23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033CF3E-6DA7-414C-B8F8-AAC973CC1B54}" type="pres">
      <dgm:prSet presAssocID="{33D84A6F-CA46-4BC6-8388-48B105417181}" presName="parallelogram4" presStyleLbl="alignNode1" presStyleIdx="24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91460FA-9F2E-4632-8B12-37B101BA66D6}" type="pres">
      <dgm:prSet presAssocID="{33D84A6F-CA46-4BC6-8388-48B105417181}" presName="parallelogram5" presStyleLbl="alignNode1" presStyleIdx="25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A024B5D-78FB-45DF-9BAC-A8679B936587}" type="pres">
      <dgm:prSet presAssocID="{33D84A6F-CA46-4BC6-8388-48B105417181}" presName="parallelogram6" presStyleLbl="alignNode1" presStyleIdx="26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F42059C-816D-4589-A1BA-0CC65EB969E4}" type="pres">
      <dgm:prSet presAssocID="{33D84A6F-CA46-4BC6-8388-48B105417181}" presName="parallelogram7" presStyleLbl="alignNode1" presStyleIdx="27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06759BB-9822-42B1-931D-E71F593E6CA9}" type="pres">
      <dgm:prSet presAssocID="{A3DB07A3-CB6C-4362-8A2D-9BD0B8323490}" presName="sibTrans" presStyleCnt="0"/>
      <dgm:spPr/>
    </dgm:pt>
    <dgm:pt modelId="{BE072E1F-8E72-4D1C-8438-F4C9911D8CCB}" type="pres">
      <dgm:prSet presAssocID="{D7885B3A-A33C-427B-A21B-4AC101D106DD}" presName="parenttextcomposite" presStyleCnt="0"/>
      <dgm:spPr/>
    </dgm:pt>
    <dgm:pt modelId="{73E876D8-9B13-4157-9718-756C172A8689}" type="pres">
      <dgm:prSet presAssocID="{D7885B3A-A33C-427B-A21B-4AC101D106DD}" presName="parenttext" presStyleLbl="revTx" presStyleIdx="4" presStyleCnt="1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DB5B8-B881-43A6-AE27-0347E117DB82}" type="pres">
      <dgm:prSet presAssocID="{D7885B3A-A33C-427B-A21B-4AC101D106DD}" presName="parallelogramComposite" presStyleCnt="0"/>
      <dgm:spPr/>
    </dgm:pt>
    <dgm:pt modelId="{E7F3300B-39BB-4B2B-8C0F-2B5AF8D16A58}" type="pres">
      <dgm:prSet presAssocID="{D7885B3A-A33C-427B-A21B-4AC101D106DD}" presName="parallelogram1" presStyleLbl="alignNode1" presStyleIdx="28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B06071D-7C1F-4EF3-A3AE-1F3F79B92222}" type="pres">
      <dgm:prSet presAssocID="{D7885B3A-A33C-427B-A21B-4AC101D106DD}" presName="parallelogram2" presStyleLbl="alignNode1" presStyleIdx="29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D4266A9-5FA4-4A2C-AC8E-6B64952704B3}" type="pres">
      <dgm:prSet presAssocID="{D7885B3A-A33C-427B-A21B-4AC101D106DD}" presName="parallelogram3" presStyleLbl="alignNode1" presStyleIdx="30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C038786-5BEF-448B-B188-7318B2C7E1AC}" type="pres">
      <dgm:prSet presAssocID="{D7885B3A-A33C-427B-A21B-4AC101D106DD}" presName="parallelogram4" presStyleLbl="alignNode1" presStyleIdx="31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AFA30E1-9013-4290-AEC7-7E882874AAD6}" type="pres">
      <dgm:prSet presAssocID="{D7885B3A-A33C-427B-A21B-4AC101D106DD}" presName="parallelogram5" presStyleLbl="alignNode1" presStyleIdx="32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F9F961A7-925F-446D-AB77-CEA9A7FBCE44}" type="pres">
      <dgm:prSet presAssocID="{D7885B3A-A33C-427B-A21B-4AC101D106DD}" presName="parallelogram6" presStyleLbl="alignNode1" presStyleIdx="33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F39A59D-A3EA-4F39-B4DC-29248DC1CA85}" type="pres">
      <dgm:prSet presAssocID="{D7885B3A-A33C-427B-A21B-4AC101D106DD}" presName="parallelogram7" presStyleLbl="alignNode1" presStyleIdx="34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64CA0F7-4E9C-4F9B-8B00-DF98844D604C}" type="pres">
      <dgm:prSet presAssocID="{F99A4209-FF6C-4153-A195-CFA31EF325CD}" presName="sibTrans" presStyleCnt="0"/>
      <dgm:spPr/>
    </dgm:pt>
    <dgm:pt modelId="{98E44F3E-1E67-486F-B950-EC6F703258BA}" type="pres">
      <dgm:prSet presAssocID="{A90A963A-7C4F-46A8-8CC5-983629DF713E}" presName="parenttextcomposite" presStyleCnt="0"/>
      <dgm:spPr/>
    </dgm:pt>
    <dgm:pt modelId="{343179C7-2C01-4624-9B30-1A7439C3AA5A}" type="pres">
      <dgm:prSet presAssocID="{A90A963A-7C4F-46A8-8CC5-983629DF713E}" presName="parenttext" presStyleLbl="revTx" presStyleIdx="5" presStyleCnt="13" custLinFactNeighborX="809" custLinFactNeighborY="-1960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3EC50-C780-4D5F-98A6-27DBB1DD7648}" type="pres">
      <dgm:prSet presAssocID="{A90A963A-7C4F-46A8-8CC5-983629DF713E}" presName="parallelogramComposite" presStyleCnt="0"/>
      <dgm:spPr/>
    </dgm:pt>
    <dgm:pt modelId="{F9B64041-A856-43F2-9568-032E78F2DDF7}" type="pres">
      <dgm:prSet presAssocID="{A90A963A-7C4F-46A8-8CC5-983629DF713E}" presName="parallelogram1" presStyleLbl="alignNode1" presStyleIdx="35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805C484-5CF7-436F-BAE6-0E54B639E229}" type="pres">
      <dgm:prSet presAssocID="{A90A963A-7C4F-46A8-8CC5-983629DF713E}" presName="parallelogram2" presStyleLbl="alignNode1" presStyleIdx="36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80BEFFD-5B08-4D99-8E1B-DC0ED260DB10}" type="pres">
      <dgm:prSet presAssocID="{A90A963A-7C4F-46A8-8CC5-983629DF713E}" presName="parallelogram3" presStyleLbl="alignNode1" presStyleIdx="37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47DA4EC-A8D2-4087-A5A3-86758FAF30EB}" type="pres">
      <dgm:prSet presAssocID="{A90A963A-7C4F-46A8-8CC5-983629DF713E}" presName="parallelogram4" presStyleLbl="alignNode1" presStyleIdx="38" presStyleCnt="91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680BBDF-47EE-4410-8FC1-390C3BAA93F5}" type="pres">
      <dgm:prSet presAssocID="{A90A963A-7C4F-46A8-8CC5-983629DF713E}" presName="parallelogram5" presStyleLbl="alignNode1" presStyleIdx="39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A6CB94E-2396-45B8-8196-F9C25D5390F2}" type="pres">
      <dgm:prSet presAssocID="{A90A963A-7C4F-46A8-8CC5-983629DF713E}" presName="parallelogram6" presStyleLbl="alignNode1" presStyleIdx="40" presStyleCnt="91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DD9C8F1-60A2-45F3-BDA9-8CB10EA6D3FE}" type="pres">
      <dgm:prSet presAssocID="{A90A963A-7C4F-46A8-8CC5-983629DF713E}" presName="parallelogram7" presStyleLbl="alignNode1" presStyleIdx="41" presStyleCnt="9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5B6BD29-264D-46B3-BD93-E350C8532AB5}" type="pres">
      <dgm:prSet presAssocID="{DDD39207-3224-4F64-B6B7-32BB4A9F6E86}" presName="sibTrans" presStyleCnt="0"/>
      <dgm:spPr/>
    </dgm:pt>
    <dgm:pt modelId="{F700BA8E-A226-4821-9D70-E32C00F1D249}" type="pres">
      <dgm:prSet presAssocID="{9B845597-B97D-42DD-92F9-73BBAE3D537D}" presName="parenttextcomposite" presStyleCnt="0"/>
      <dgm:spPr/>
    </dgm:pt>
    <dgm:pt modelId="{7355D8EA-E46F-4A2E-AE71-F0C216DA9755}" type="pres">
      <dgm:prSet presAssocID="{9B845597-B97D-42DD-92F9-73BBAE3D537D}" presName="parenttext" presStyleLbl="revTx" presStyleIdx="6" presStyleCnt="13" custLinFactNeighborX="301" custLinFactNeighborY="3117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355A7-A4B1-49B1-9B19-B27DC637475B}" type="pres">
      <dgm:prSet presAssocID="{9B845597-B97D-42DD-92F9-73BBAE3D537D}" presName="parallelogramComposite" presStyleCnt="0"/>
      <dgm:spPr/>
    </dgm:pt>
    <dgm:pt modelId="{D7902D19-F73B-4A0F-8897-74AAE51F6AF1}" type="pres">
      <dgm:prSet presAssocID="{9B845597-B97D-42DD-92F9-73BBAE3D537D}" presName="parallelogram1" presStyleLbl="alignNode1" presStyleIdx="42" presStyleCnt="91"/>
      <dgm:spPr/>
    </dgm:pt>
    <dgm:pt modelId="{FE4534A6-A96B-4947-BADB-EC91818AB0CB}" type="pres">
      <dgm:prSet presAssocID="{9B845597-B97D-42DD-92F9-73BBAE3D537D}" presName="parallelogram2" presStyleLbl="alignNode1" presStyleIdx="43" presStyleCnt="91"/>
      <dgm:spPr/>
    </dgm:pt>
    <dgm:pt modelId="{874C56CF-DA5C-4CA4-AEBC-FC897435E2F6}" type="pres">
      <dgm:prSet presAssocID="{9B845597-B97D-42DD-92F9-73BBAE3D537D}" presName="parallelogram3" presStyleLbl="alignNode1" presStyleIdx="44" presStyleCnt="91"/>
      <dgm:spPr/>
    </dgm:pt>
    <dgm:pt modelId="{F318A6B1-DAE3-4388-8A8C-15652E9A2B78}" type="pres">
      <dgm:prSet presAssocID="{9B845597-B97D-42DD-92F9-73BBAE3D537D}" presName="parallelogram4" presStyleLbl="alignNode1" presStyleIdx="45" presStyleCnt="91"/>
      <dgm:spPr/>
    </dgm:pt>
    <dgm:pt modelId="{0EB097F2-41C0-49ED-B03B-D9DC0EDD6A04}" type="pres">
      <dgm:prSet presAssocID="{9B845597-B97D-42DD-92F9-73BBAE3D537D}" presName="parallelogram5" presStyleLbl="alignNode1" presStyleIdx="46" presStyleCnt="91"/>
      <dgm:spPr/>
    </dgm:pt>
    <dgm:pt modelId="{5C9ADC8A-1788-44A3-AFB8-F50397D4FDB7}" type="pres">
      <dgm:prSet presAssocID="{9B845597-B97D-42DD-92F9-73BBAE3D537D}" presName="parallelogram6" presStyleLbl="alignNode1" presStyleIdx="47" presStyleCnt="91"/>
      <dgm:spPr/>
    </dgm:pt>
    <dgm:pt modelId="{111C9E7D-B209-4259-97D7-B162332258A2}" type="pres">
      <dgm:prSet presAssocID="{9B845597-B97D-42DD-92F9-73BBAE3D537D}" presName="parallelogram7" presStyleLbl="alignNode1" presStyleIdx="48" presStyleCnt="91"/>
      <dgm:spPr/>
    </dgm:pt>
    <dgm:pt modelId="{7762A51A-8FA1-471B-95A2-F647DE1461DF}" type="pres">
      <dgm:prSet presAssocID="{5BF0C586-023B-414D-845E-5F8BA28F9B50}" presName="sibTrans" presStyleCnt="0"/>
      <dgm:spPr/>
    </dgm:pt>
    <dgm:pt modelId="{F9B6E4EC-68A2-4D2A-9BBA-EA535966533A}" type="pres">
      <dgm:prSet presAssocID="{DD5788C0-69A8-4F39-848E-FB7F5B61EB37}" presName="parenttextcomposite" presStyleCnt="0"/>
      <dgm:spPr/>
    </dgm:pt>
    <dgm:pt modelId="{EC2DE264-B444-4C44-A8ED-6994B10C59A4}" type="pres">
      <dgm:prSet presAssocID="{DD5788C0-69A8-4F39-848E-FB7F5B61EB37}" presName="parenttext" presStyleLbl="revTx" presStyleIdx="7" presStyleCnt="1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7FEE6-1F22-471B-9DC9-679D100BA132}" type="pres">
      <dgm:prSet presAssocID="{DD5788C0-69A8-4F39-848E-FB7F5B61EB37}" presName="parallelogramComposite" presStyleCnt="0"/>
      <dgm:spPr/>
    </dgm:pt>
    <dgm:pt modelId="{464251C9-877A-4FF9-8C88-EA33267C7089}" type="pres">
      <dgm:prSet presAssocID="{DD5788C0-69A8-4F39-848E-FB7F5B61EB37}" presName="parallelogram1" presStyleLbl="alignNode1" presStyleIdx="49" presStyleCnt="91"/>
      <dgm:spPr/>
    </dgm:pt>
    <dgm:pt modelId="{4CEEAE25-04B1-4130-B702-8C49E0AB3B27}" type="pres">
      <dgm:prSet presAssocID="{DD5788C0-69A8-4F39-848E-FB7F5B61EB37}" presName="parallelogram2" presStyleLbl="alignNode1" presStyleIdx="50" presStyleCnt="91"/>
      <dgm:spPr/>
    </dgm:pt>
    <dgm:pt modelId="{C5901E93-180E-4C6A-B1D5-667E5A52F6CD}" type="pres">
      <dgm:prSet presAssocID="{DD5788C0-69A8-4F39-848E-FB7F5B61EB37}" presName="parallelogram3" presStyleLbl="alignNode1" presStyleIdx="51" presStyleCnt="91"/>
      <dgm:spPr/>
    </dgm:pt>
    <dgm:pt modelId="{0E44B9BA-A6E5-4101-ADFA-7392B5891A88}" type="pres">
      <dgm:prSet presAssocID="{DD5788C0-69A8-4F39-848E-FB7F5B61EB37}" presName="parallelogram4" presStyleLbl="alignNode1" presStyleIdx="52" presStyleCnt="91"/>
      <dgm:spPr/>
    </dgm:pt>
    <dgm:pt modelId="{4E165CF3-7A76-41DC-818D-5BD51BF99C29}" type="pres">
      <dgm:prSet presAssocID="{DD5788C0-69A8-4F39-848E-FB7F5B61EB37}" presName="parallelogram5" presStyleLbl="alignNode1" presStyleIdx="53" presStyleCnt="91"/>
      <dgm:spPr/>
    </dgm:pt>
    <dgm:pt modelId="{6F45F643-92F9-431E-A950-57669EC7BE4D}" type="pres">
      <dgm:prSet presAssocID="{DD5788C0-69A8-4F39-848E-FB7F5B61EB37}" presName="parallelogram6" presStyleLbl="alignNode1" presStyleIdx="54" presStyleCnt="91"/>
      <dgm:spPr/>
    </dgm:pt>
    <dgm:pt modelId="{0843D1C4-E0CA-4B16-BE9D-43151683CF14}" type="pres">
      <dgm:prSet presAssocID="{DD5788C0-69A8-4F39-848E-FB7F5B61EB37}" presName="parallelogram7" presStyleLbl="alignNode1" presStyleIdx="55" presStyleCnt="91"/>
      <dgm:spPr/>
    </dgm:pt>
    <dgm:pt modelId="{EDDD3A14-75F2-4984-A2E7-3DE242F60BFE}" type="pres">
      <dgm:prSet presAssocID="{29B553D9-9526-4A4C-B6C5-42154AC9DBBD}" presName="sibTrans" presStyleCnt="0"/>
      <dgm:spPr/>
    </dgm:pt>
    <dgm:pt modelId="{00FEF6E9-B498-48B5-B15F-5ADE33EF5F13}" type="pres">
      <dgm:prSet presAssocID="{C738C2DF-96AF-45F5-9F30-D3F0A7527371}" presName="parenttextcomposite" presStyleCnt="0"/>
      <dgm:spPr/>
    </dgm:pt>
    <dgm:pt modelId="{781FB1AA-2731-4BB8-AC38-EE0E511FE206}" type="pres">
      <dgm:prSet presAssocID="{C738C2DF-96AF-45F5-9F30-D3F0A7527371}" presName="parenttext" presStyleLbl="revTx" presStyleIdx="8" presStyleCnt="1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B6A69-9839-48FB-9DF7-CD4E44F5B2FB}" type="pres">
      <dgm:prSet presAssocID="{C738C2DF-96AF-45F5-9F30-D3F0A7527371}" presName="parallelogramComposite" presStyleCnt="0"/>
      <dgm:spPr/>
    </dgm:pt>
    <dgm:pt modelId="{723DAD7E-CF49-41E8-83DF-A09E338A43AE}" type="pres">
      <dgm:prSet presAssocID="{C738C2DF-96AF-45F5-9F30-D3F0A7527371}" presName="parallelogram1" presStyleLbl="alignNode1" presStyleIdx="56" presStyleCnt="91"/>
      <dgm:spPr/>
    </dgm:pt>
    <dgm:pt modelId="{AF157E6C-B44F-411D-BD05-E54729E61035}" type="pres">
      <dgm:prSet presAssocID="{C738C2DF-96AF-45F5-9F30-D3F0A7527371}" presName="parallelogram2" presStyleLbl="alignNode1" presStyleIdx="57" presStyleCnt="91"/>
      <dgm:spPr/>
    </dgm:pt>
    <dgm:pt modelId="{9C42C219-A59A-4770-93CB-600BDF01CF52}" type="pres">
      <dgm:prSet presAssocID="{C738C2DF-96AF-45F5-9F30-D3F0A7527371}" presName="parallelogram3" presStyleLbl="alignNode1" presStyleIdx="58" presStyleCnt="91"/>
      <dgm:spPr/>
    </dgm:pt>
    <dgm:pt modelId="{7BE7203F-5096-4C87-A800-C36F49630C0F}" type="pres">
      <dgm:prSet presAssocID="{C738C2DF-96AF-45F5-9F30-D3F0A7527371}" presName="parallelogram4" presStyleLbl="alignNode1" presStyleIdx="59" presStyleCnt="91"/>
      <dgm:spPr/>
    </dgm:pt>
    <dgm:pt modelId="{2F6C65A0-043F-454C-A3B7-136B6981F2B5}" type="pres">
      <dgm:prSet presAssocID="{C738C2DF-96AF-45F5-9F30-D3F0A7527371}" presName="parallelogram5" presStyleLbl="alignNode1" presStyleIdx="60" presStyleCnt="91"/>
      <dgm:spPr/>
    </dgm:pt>
    <dgm:pt modelId="{630F56DD-8785-465C-BC14-3A7578E6753F}" type="pres">
      <dgm:prSet presAssocID="{C738C2DF-96AF-45F5-9F30-D3F0A7527371}" presName="parallelogram6" presStyleLbl="alignNode1" presStyleIdx="61" presStyleCnt="91"/>
      <dgm:spPr/>
    </dgm:pt>
    <dgm:pt modelId="{9B9F413B-75AB-489A-B235-87F7574A2BE1}" type="pres">
      <dgm:prSet presAssocID="{C738C2DF-96AF-45F5-9F30-D3F0A7527371}" presName="parallelogram7" presStyleLbl="alignNode1" presStyleIdx="62" presStyleCnt="91"/>
      <dgm:spPr/>
    </dgm:pt>
    <dgm:pt modelId="{B40D7470-59A7-4A1B-B721-09A5AE7DBBB5}" type="pres">
      <dgm:prSet presAssocID="{74A4EACE-E5B1-4B81-9B77-D990A9F39EE5}" presName="sibTrans" presStyleCnt="0"/>
      <dgm:spPr/>
    </dgm:pt>
    <dgm:pt modelId="{C157BD7C-B6D8-4764-9068-E0B817DCCE29}" type="pres">
      <dgm:prSet presAssocID="{AB3EB829-C34E-4BDE-9071-5A60451A471C}" presName="parenttextcomposite" presStyleCnt="0"/>
      <dgm:spPr/>
    </dgm:pt>
    <dgm:pt modelId="{C7A57663-29A6-4141-BAD5-3C3075E90F27}" type="pres">
      <dgm:prSet presAssocID="{AB3EB829-C34E-4BDE-9071-5A60451A471C}" presName="parenttext" presStyleLbl="revTx" presStyleIdx="9" presStyleCnt="1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989BE-9760-47BF-837D-6352EDF9BA1B}" type="pres">
      <dgm:prSet presAssocID="{AB3EB829-C34E-4BDE-9071-5A60451A471C}" presName="parallelogramComposite" presStyleCnt="0"/>
      <dgm:spPr/>
    </dgm:pt>
    <dgm:pt modelId="{E3E9A29F-53B6-47AF-96A3-B12770E41DD6}" type="pres">
      <dgm:prSet presAssocID="{AB3EB829-C34E-4BDE-9071-5A60451A471C}" presName="parallelogram1" presStyleLbl="alignNode1" presStyleIdx="63" presStyleCnt="91"/>
      <dgm:spPr/>
    </dgm:pt>
    <dgm:pt modelId="{CA9DE29E-2EB4-4987-96B6-570765DDA0B2}" type="pres">
      <dgm:prSet presAssocID="{AB3EB829-C34E-4BDE-9071-5A60451A471C}" presName="parallelogram2" presStyleLbl="alignNode1" presStyleIdx="64" presStyleCnt="91"/>
      <dgm:spPr/>
    </dgm:pt>
    <dgm:pt modelId="{F0DA038F-6A9A-4E01-BBAB-0AEF91A2CF95}" type="pres">
      <dgm:prSet presAssocID="{AB3EB829-C34E-4BDE-9071-5A60451A471C}" presName="parallelogram3" presStyleLbl="alignNode1" presStyleIdx="65" presStyleCnt="91"/>
      <dgm:spPr/>
    </dgm:pt>
    <dgm:pt modelId="{BA13CBA0-2451-4433-976E-ADE556F46EF3}" type="pres">
      <dgm:prSet presAssocID="{AB3EB829-C34E-4BDE-9071-5A60451A471C}" presName="parallelogram4" presStyleLbl="alignNode1" presStyleIdx="66" presStyleCnt="91"/>
      <dgm:spPr/>
    </dgm:pt>
    <dgm:pt modelId="{A3279A1A-1E31-4990-B420-A34FBC159948}" type="pres">
      <dgm:prSet presAssocID="{AB3EB829-C34E-4BDE-9071-5A60451A471C}" presName="parallelogram5" presStyleLbl="alignNode1" presStyleIdx="67" presStyleCnt="91"/>
      <dgm:spPr/>
    </dgm:pt>
    <dgm:pt modelId="{F2E4936B-1D8B-4124-809A-39A3FF979735}" type="pres">
      <dgm:prSet presAssocID="{AB3EB829-C34E-4BDE-9071-5A60451A471C}" presName="parallelogram6" presStyleLbl="alignNode1" presStyleIdx="68" presStyleCnt="91"/>
      <dgm:spPr/>
    </dgm:pt>
    <dgm:pt modelId="{E198B0A4-1EB2-4AAF-9832-073C1A06584F}" type="pres">
      <dgm:prSet presAssocID="{AB3EB829-C34E-4BDE-9071-5A60451A471C}" presName="parallelogram7" presStyleLbl="alignNode1" presStyleIdx="69" presStyleCnt="91"/>
      <dgm:spPr/>
    </dgm:pt>
    <dgm:pt modelId="{DC31DB58-C518-4559-A5EA-9A88DF34BF4C}" type="pres">
      <dgm:prSet presAssocID="{25BF169B-57DA-428E-A4FA-628F953C405A}" presName="sibTrans" presStyleCnt="0"/>
      <dgm:spPr/>
    </dgm:pt>
    <dgm:pt modelId="{2FC1FE6A-8ED8-4430-8846-53EEE2E66F2B}" type="pres">
      <dgm:prSet presAssocID="{F520D0F0-03C7-42FB-A955-C479B2A6A106}" presName="parenttextcomposite" presStyleCnt="0"/>
      <dgm:spPr/>
    </dgm:pt>
    <dgm:pt modelId="{8E5715AA-5A4F-4794-90EB-8BD090CCD3AC}" type="pres">
      <dgm:prSet presAssocID="{F520D0F0-03C7-42FB-A955-C479B2A6A106}" presName="parenttext" presStyleLbl="revTx" presStyleIdx="10" presStyleCnt="1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7FA5A-6F74-4119-A694-0279CF4894B1}" type="pres">
      <dgm:prSet presAssocID="{F520D0F0-03C7-42FB-A955-C479B2A6A106}" presName="parallelogramComposite" presStyleCnt="0"/>
      <dgm:spPr/>
    </dgm:pt>
    <dgm:pt modelId="{5FF70BDD-4EDE-43CA-97E5-7D9161ACA1C2}" type="pres">
      <dgm:prSet presAssocID="{F520D0F0-03C7-42FB-A955-C479B2A6A106}" presName="parallelogram1" presStyleLbl="alignNode1" presStyleIdx="70" presStyleCnt="91"/>
      <dgm:spPr/>
    </dgm:pt>
    <dgm:pt modelId="{27F6B0EE-FF0F-4928-AD29-84FA68F68A21}" type="pres">
      <dgm:prSet presAssocID="{F520D0F0-03C7-42FB-A955-C479B2A6A106}" presName="parallelogram2" presStyleLbl="alignNode1" presStyleIdx="71" presStyleCnt="91"/>
      <dgm:spPr/>
    </dgm:pt>
    <dgm:pt modelId="{9CACDF9D-2873-4F64-9A05-17D064EF07C1}" type="pres">
      <dgm:prSet presAssocID="{F520D0F0-03C7-42FB-A955-C479B2A6A106}" presName="parallelogram3" presStyleLbl="alignNode1" presStyleIdx="72" presStyleCnt="91"/>
      <dgm:spPr/>
    </dgm:pt>
    <dgm:pt modelId="{F191BB3C-4155-4F7C-9A41-B1F43E2F76F6}" type="pres">
      <dgm:prSet presAssocID="{F520D0F0-03C7-42FB-A955-C479B2A6A106}" presName="parallelogram4" presStyleLbl="alignNode1" presStyleIdx="73" presStyleCnt="91"/>
      <dgm:spPr/>
    </dgm:pt>
    <dgm:pt modelId="{78209474-A98B-4448-A9DE-0B822F27F410}" type="pres">
      <dgm:prSet presAssocID="{F520D0F0-03C7-42FB-A955-C479B2A6A106}" presName="parallelogram5" presStyleLbl="alignNode1" presStyleIdx="74" presStyleCnt="91"/>
      <dgm:spPr/>
    </dgm:pt>
    <dgm:pt modelId="{AF47750C-98C3-4DF6-A764-D6CB4F2098B2}" type="pres">
      <dgm:prSet presAssocID="{F520D0F0-03C7-42FB-A955-C479B2A6A106}" presName="parallelogram6" presStyleLbl="alignNode1" presStyleIdx="75" presStyleCnt="91"/>
      <dgm:spPr/>
    </dgm:pt>
    <dgm:pt modelId="{49E88CAA-3E4D-4919-B24B-ABA488A5CB43}" type="pres">
      <dgm:prSet presAssocID="{F520D0F0-03C7-42FB-A955-C479B2A6A106}" presName="parallelogram7" presStyleLbl="alignNode1" presStyleIdx="76" presStyleCnt="91"/>
      <dgm:spPr/>
    </dgm:pt>
    <dgm:pt modelId="{C3E86B4E-5761-4604-86F6-FB91FB855098}" type="pres">
      <dgm:prSet presAssocID="{4C47CF9A-8E2A-4A3E-958F-F15CC00051ED}" presName="sibTrans" presStyleCnt="0"/>
      <dgm:spPr/>
    </dgm:pt>
    <dgm:pt modelId="{9E45C11B-E080-454F-9439-913816744071}" type="pres">
      <dgm:prSet presAssocID="{B1395529-3D7D-4D98-B1E0-156547C702F5}" presName="parenttextcomposite" presStyleCnt="0"/>
      <dgm:spPr/>
    </dgm:pt>
    <dgm:pt modelId="{0831F183-600A-4737-9C7F-AEC38F4AF7BF}" type="pres">
      <dgm:prSet presAssocID="{B1395529-3D7D-4D98-B1E0-156547C702F5}" presName="parenttext" presStyleLbl="revTx" presStyleIdx="11" presStyleCnt="1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874E3-4A91-4428-AD9C-46EDDF68388C}" type="pres">
      <dgm:prSet presAssocID="{B1395529-3D7D-4D98-B1E0-156547C702F5}" presName="parallelogramComposite" presStyleCnt="0"/>
      <dgm:spPr/>
    </dgm:pt>
    <dgm:pt modelId="{C2864442-FC7B-4297-AC77-7DCD9212807B}" type="pres">
      <dgm:prSet presAssocID="{B1395529-3D7D-4D98-B1E0-156547C702F5}" presName="parallelogram1" presStyleLbl="alignNode1" presStyleIdx="77" presStyleCnt="91"/>
      <dgm:spPr/>
    </dgm:pt>
    <dgm:pt modelId="{EE2F4858-0BEA-4E96-93CC-F2F919C7BD8E}" type="pres">
      <dgm:prSet presAssocID="{B1395529-3D7D-4D98-B1E0-156547C702F5}" presName="parallelogram2" presStyleLbl="alignNode1" presStyleIdx="78" presStyleCnt="91"/>
      <dgm:spPr/>
    </dgm:pt>
    <dgm:pt modelId="{C3913B38-A094-450F-A111-0ABA2CF5282F}" type="pres">
      <dgm:prSet presAssocID="{B1395529-3D7D-4D98-B1E0-156547C702F5}" presName="parallelogram3" presStyleLbl="alignNode1" presStyleIdx="79" presStyleCnt="91"/>
      <dgm:spPr/>
    </dgm:pt>
    <dgm:pt modelId="{7140B95B-73A4-4971-B918-046CDE88E0AE}" type="pres">
      <dgm:prSet presAssocID="{B1395529-3D7D-4D98-B1E0-156547C702F5}" presName="parallelogram4" presStyleLbl="alignNode1" presStyleIdx="80" presStyleCnt="91"/>
      <dgm:spPr/>
    </dgm:pt>
    <dgm:pt modelId="{58784D88-FD4E-4993-BD6B-2E71AFEAF8AD}" type="pres">
      <dgm:prSet presAssocID="{B1395529-3D7D-4D98-B1E0-156547C702F5}" presName="parallelogram5" presStyleLbl="alignNode1" presStyleIdx="81" presStyleCnt="91"/>
      <dgm:spPr/>
    </dgm:pt>
    <dgm:pt modelId="{06DCDA7C-5452-47A2-98FC-95821B699E71}" type="pres">
      <dgm:prSet presAssocID="{B1395529-3D7D-4D98-B1E0-156547C702F5}" presName="parallelogram6" presStyleLbl="alignNode1" presStyleIdx="82" presStyleCnt="91"/>
      <dgm:spPr/>
    </dgm:pt>
    <dgm:pt modelId="{F97808F6-33B2-4AEF-B7FC-6AF1966E46BA}" type="pres">
      <dgm:prSet presAssocID="{B1395529-3D7D-4D98-B1E0-156547C702F5}" presName="parallelogram7" presStyleLbl="alignNode1" presStyleIdx="83" presStyleCnt="91"/>
      <dgm:spPr/>
    </dgm:pt>
    <dgm:pt modelId="{6CDB3B8E-BC1C-417F-B469-C44E238EE8F7}" type="pres">
      <dgm:prSet presAssocID="{089451F1-1C20-40AC-86CB-2FECBDA72272}" presName="sibTrans" presStyleCnt="0"/>
      <dgm:spPr/>
    </dgm:pt>
    <dgm:pt modelId="{ADBFF57C-FAA8-431C-9B1F-4689F85E4AC5}" type="pres">
      <dgm:prSet presAssocID="{84A6BEB0-9A92-448C-B273-DD7F059FF3EF}" presName="parenttextcomposite" presStyleCnt="0"/>
      <dgm:spPr/>
    </dgm:pt>
    <dgm:pt modelId="{D0166F11-06BE-4AE6-BE52-C49269222508}" type="pres">
      <dgm:prSet presAssocID="{84A6BEB0-9A92-448C-B273-DD7F059FF3EF}" presName="parenttext" presStyleLbl="revTx" presStyleIdx="12" presStyleCnt="1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7CEE9-FD5D-40CC-92AA-4BE839E7235E}" type="pres">
      <dgm:prSet presAssocID="{84A6BEB0-9A92-448C-B273-DD7F059FF3EF}" presName="parallelogramComposite" presStyleCnt="0"/>
      <dgm:spPr/>
    </dgm:pt>
    <dgm:pt modelId="{FEB5389F-3A05-429C-9F78-0A23AC401B66}" type="pres">
      <dgm:prSet presAssocID="{84A6BEB0-9A92-448C-B273-DD7F059FF3EF}" presName="parallelogram1" presStyleLbl="alignNode1" presStyleIdx="84" presStyleCnt="91"/>
      <dgm:spPr/>
    </dgm:pt>
    <dgm:pt modelId="{D0226F0E-F69A-4A98-AF0A-77F53490B5DD}" type="pres">
      <dgm:prSet presAssocID="{84A6BEB0-9A92-448C-B273-DD7F059FF3EF}" presName="parallelogram2" presStyleLbl="alignNode1" presStyleIdx="85" presStyleCnt="91"/>
      <dgm:spPr/>
    </dgm:pt>
    <dgm:pt modelId="{096F13ED-D865-4FD1-BFD4-C893A5F963AF}" type="pres">
      <dgm:prSet presAssocID="{84A6BEB0-9A92-448C-B273-DD7F059FF3EF}" presName="parallelogram3" presStyleLbl="alignNode1" presStyleIdx="86" presStyleCnt="91"/>
      <dgm:spPr/>
    </dgm:pt>
    <dgm:pt modelId="{E8F71358-BE56-4752-AA1B-A4AF37279545}" type="pres">
      <dgm:prSet presAssocID="{84A6BEB0-9A92-448C-B273-DD7F059FF3EF}" presName="parallelogram4" presStyleLbl="alignNode1" presStyleIdx="87" presStyleCnt="91"/>
      <dgm:spPr/>
    </dgm:pt>
    <dgm:pt modelId="{C1FA657B-DF8D-463E-AB48-3B6CD99FC4DE}" type="pres">
      <dgm:prSet presAssocID="{84A6BEB0-9A92-448C-B273-DD7F059FF3EF}" presName="parallelogram5" presStyleLbl="alignNode1" presStyleIdx="88" presStyleCnt="91"/>
      <dgm:spPr/>
    </dgm:pt>
    <dgm:pt modelId="{EA8C7D9D-8E4D-4829-B42E-79BB6EAD5A23}" type="pres">
      <dgm:prSet presAssocID="{84A6BEB0-9A92-448C-B273-DD7F059FF3EF}" presName="parallelogram6" presStyleLbl="alignNode1" presStyleIdx="89" presStyleCnt="91"/>
      <dgm:spPr/>
    </dgm:pt>
    <dgm:pt modelId="{A22B8CC8-D1C1-42D2-BA6A-359A1806391F}" type="pres">
      <dgm:prSet presAssocID="{84A6BEB0-9A92-448C-B273-DD7F059FF3EF}" presName="parallelogram7" presStyleLbl="alignNode1" presStyleIdx="90" presStyleCnt="91"/>
      <dgm:spPr/>
    </dgm:pt>
  </dgm:ptLst>
  <dgm:cxnLst>
    <dgm:cxn modelId="{6AD109CA-406F-4808-9C56-494440907366}" type="presOf" srcId="{A90A963A-7C4F-46A8-8CC5-983629DF713E}" destId="{343179C7-2C01-4624-9B30-1A7439C3AA5A}" srcOrd="0" destOrd="0" presId="urn:microsoft.com/office/officeart/2008/layout/VerticalAccentList"/>
    <dgm:cxn modelId="{2E077D4F-9BA3-457C-9C56-6348B7EE0EC4}" type="presOf" srcId="{84A6BEB0-9A92-448C-B273-DD7F059FF3EF}" destId="{D0166F11-06BE-4AE6-BE52-C49269222508}" srcOrd="0" destOrd="0" presId="urn:microsoft.com/office/officeart/2008/layout/VerticalAccentList"/>
    <dgm:cxn modelId="{81E5AC91-31D2-426E-9F9C-D56A4B81211C}" type="presOf" srcId="{9B845597-B97D-42DD-92F9-73BBAE3D537D}" destId="{7355D8EA-E46F-4A2E-AE71-F0C216DA9755}" srcOrd="0" destOrd="0" presId="urn:microsoft.com/office/officeart/2008/layout/VerticalAccentList"/>
    <dgm:cxn modelId="{8BEA9EAF-308F-4B98-BC26-2C93A7BA8567}" srcId="{CD898D55-B06D-495A-B8D8-9029BA70F44F}" destId="{FD363306-0912-4D68-878E-65F86F67CC4C}" srcOrd="0" destOrd="0" parTransId="{675E3B6C-F724-4622-917C-2D3E0B3F7FA6}" sibTransId="{6B8B03AE-95F2-458F-8FB3-677515CCC326}"/>
    <dgm:cxn modelId="{F252A46F-FA65-4B6C-8B10-1F664A65A864}" srcId="{CD898D55-B06D-495A-B8D8-9029BA70F44F}" destId="{C738C2DF-96AF-45F5-9F30-D3F0A7527371}" srcOrd="8" destOrd="0" parTransId="{B37441A5-AA66-4BD1-A218-D3D160A3E0D2}" sibTransId="{74A4EACE-E5B1-4B81-9B77-D990A9F39EE5}"/>
    <dgm:cxn modelId="{4F028C89-D966-4606-B8DF-7B3EB4C5EDE2}" srcId="{CD898D55-B06D-495A-B8D8-9029BA70F44F}" destId="{33D84A6F-CA46-4BC6-8388-48B105417181}" srcOrd="3" destOrd="0" parTransId="{CF1FB99D-3AF1-45C4-8DF6-DDA8DC144B94}" sibTransId="{A3DB07A3-CB6C-4362-8A2D-9BD0B8323490}"/>
    <dgm:cxn modelId="{70CD0DF1-CA8D-4FED-B299-E066F9DCB822}" type="presOf" srcId="{DD5788C0-69A8-4F39-848E-FB7F5B61EB37}" destId="{EC2DE264-B444-4C44-A8ED-6994B10C59A4}" srcOrd="0" destOrd="0" presId="urn:microsoft.com/office/officeart/2008/layout/VerticalAccentList"/>
    <dgm:cxn modelId="{E2A1BE5B-629D-46D0-B037-E78163C7C7D4}" type="presOf" srcId="{D7885B3A-A33C-427B-A21B-4AC101D106DD}" destId="{73E876D8-9B13-4157-9718-756C172A8689}" srcOrd="0" destOrd="0" presId="urn:microsoft.com/office/officeart/2008/layout/VerticalAccentList"/>
    <dgm:cxn modelId="{4CD21E96-9B9A-4ABB-A11E-7D8C89A45E67}" type="presOf" srcId="{33D84A6F-CA46-4BC6-8388-48B105417181}" destId="{36F293B2-2BA7-4D24-BA16-F2831DA994EA}" srcOrd="0" destOrd="0" presId="urn:microsoft.com/office/officeart/2008/layout/VerticalAccentList"/>
    <dgm:cxn modelId="{BEC021AA-4DC2-4D66-A304-2C813C38D8DC}" type="presOf" srcId="{C293750B-4640-4DE4-865F-3E90C18129A3}" destId="{54F8D1B2-5059-4250-BD5E-283BC82DAE87}" srcOrd="0" destOrd="0" presId="urn:microsoft.com/office/officeart/2008/layout/VerticalAccentList"/>
    <dgm:cxn modelId="{37CBCA91-EF32-4A31-A6F6-A2AC44652AD6}" type="presOf" srcId="{AB3EB829-C34E-4BDE-9071-5A60451A471C}" destId="{C7A57663-29A6-4141-BAD5-3C3075E90F27}" srcOrd="0" destOrd="0" presId="urn:microsoft.com/office/officeart/2008/layout/VerticalAccentList"/>
    <dgm:cxn modelId="{428AEFD4-FF04-4EEC-B506-4540C0F20C94}" srcId="{CD898D55-B06D-495A-B8D8-9029BA70F44F}" destId="{DD5788C0-69A8-4F39-848E-FB7F5B61EB37}" srcOrd="7" destOrd="0" parTransId="{6B0E04CB-3E10-4A88-B0DB-E54211E1C190}" sibTransId="{29B553D9-9526-4A4C-B6C5-42154AC9DBBD}"/>
    <dgm:cxn modelId="{38CC470F-E60B-4B59-8D96-870B910A5387}" type="presOf" srcId="{BBC4F4F4-FFF5-4C09-BB01-B28FDA56076C}" destId="{DF961ED4-E15D-4607-B758-3A61109C838A}" srcOrd="0" destOrd="0" presId="urn:microsoft.com/office/officeart/2008/layout/VerticalAccentList"/>
    <dgm:cxn modelId="{B3923B52-29FD-4003-9B1A-486E766DDA97}" type="presOf" srcId="{FD363306-0912-4D68-878E-65F86F67CC4C}" destId="{2B673D9F-32E0-488B-B8BA-9FC6D82C6311}" srcOrd="0" destOrd="0" presId="urn:microsoft.com/office/officeart/2008/layout/VerticalAccentList"/>
    <dgm:cxn modelId="{C8047363-39DF-401C-9247-2F366D3F6455}" type="presOf" srcId="{B1395529-3D7D-4D98-B1E0-156547C702F5}" destId="{0831F183-600A-4737-9C7F-AEC38F4AF7BF}" srcOrd="0" destOrd="0" presId="urn:microsoft.com/office/officeart/2008/layout/VerticalAccentList"/>
    <dgm:cxn modelId="{977733B4-938F-48D6-82F6-20C88F4BC06F}" type="presOf" srcId="{F520D0F0-03C7-42FB-A955-C479B2A6A106}" destId="{8E5715AA-5A4F-4794-90EB-8BD090CCD3AC}" srcOrd="0" destOrd="0" presId="urn:microsoft.com/office/officeart/2008/layout/VerticalAccentList"/>
    <dgm:cxn modelId="{1081DE3A-D12B-4675-80D4-792770DA0F71}" srcId="{CD898D55-B06D-495A-B8D8-9029BA70F44F}" destId="{B1395529-3D7D-4D98-B1E0-156547C702F5}" srcOrd="11" destOrd="0" parTransId="{DF40EEB9-4654-42DC-A225-A6E2D755C5D4}" sibTransId="{089451F1-1C20-40AC-86CB-2FECBDA72272}"/>
    <dgm:cxn modelId="{2488F74A-27E8-40A9-A51F-AEC8A88CB64B}" srcId="{CD898D55-B06D-495A-B8D8-9029BA70F44F}" destId="{84A6BEB0-9A92-448C-B273-DD7F059FF3EF}" srcOrd="12" destOrd="0" parTransId="{EF36D0C4-9D54-4BF9-A5CE-9A2CB820FF5E}" sibTransId="{CFCBBCBE-5B24-45DD-BCBE-45AE13245FD7}"/>
    <dgm:cxn modelId="{EC493B4A-F281-4D12-AF90-848EE2340E3E}" srcId="{CD898D55-B06D-495A-B8D8-9029BA70F44F}" destId="{9B845597-B97D-42DD-92F9-73BBAE3D537D}" srcOrd="6" destOrd="0" parTransId="{7D207B34-F737-4BFF-ACA9-9FC95562574C}" sibTransId="{5BF0C586-023B-414D-845E-5F8BA28F9B50}"/>
    <dgm:cxn modelId="{902C0B24-F089-42FC-ABCB-AA8253BA6B36}" srcId="{CD898D55-B06D-495A-B8D8-9029BA70F44F}" destId="{A90A963A-7C4F-46A8-8CC5-983629DF713E}" srcOrd="5" destOrd="0" parTransId="{1B2624F5-31A3-44A7-B6ED-DD2B50DA3A9C}" sibTransId="{DDD39207-3224-4F64-B6B7-32BB4A9F6E86}"/>
    <dgm:cxn modelId="{B745CAC7-F877-469F-9257-01B2862E799D}" srcId="{CD898D55-B06D-495A-B8D8-9029BA70F44F}" destId="{BBC4F4F4-FFF5-4C09-BB01-B28FDA56076C}" srcOrd="2" destOrd="0" parTransId="{78681C4E-478D-465D-B77D-C2A476E6D062}" sibTransId="{65B583F1-1922-48EF-9C6F-3470FFBBC18F}"/>
    <dgm:cxn modelId="{2287F25C-D039-42B7-9A88-10D8BD4550F2}" srcId="{CD898D55-B06D-495A-B8D8-9029BA70F44F}" destId="{F520D0F0-03C7-42FB-A955-C479B2A6A106}" srcOrd="10" destOrd="0" parTransId="{A34A550D-201B-4433-9CC1-EC9E293D53B7}" sibTransId="{4C47CF9A-8E2A-4A3E-958F-F15CC00051ED}"/>
    <dgm:cxn modelId="{B38B7A8D-E8AA-4F5E-9F9F-2ED70CB3C7AD}" type="presOf" srcId="{C738C2DF-96AF-45F5-9F30-D3F0A7527371}" destId="{781FB1AA-2731-4BB8-AC38-EE0E511FE206}" srcOrd="0" destOrd="0" presId="urn:microsoft.com/office/officeart/2008/layout/VerticalAccentList"/>
    <dgm:cxn modelId="{C405E4A6-FCB9-4048-9506-DA563EB53C3C}" type="presOf" srcId="{CD898D55-B06D-495A-B8D8-9029BA70F44F}" destId="{F4EF559F-CF92-4AD5-9251-C919B84CFC4C}" srcOrd="0" destOrd="0" presId="urn:microsoft.com/office/officeart/2008/layout/VerticalAccentList"/>
    <dgm:cxn modelId="{D6588AE8-6C97-4D86-A653-5DDC77C114A2}" srcId="{CD898D55-B06D-495A-B8D8-9029BA70F44F}" destId="{D7885B3A-A33C-427B-A21B-4AC101D106DD}" srcOrd="4" destOrd="0" parTransId="{2F5655C6-71B7-4129-9F40-1C7778A7E7B6}" sibTransId="{F99A4209-FF6C-4153-A195-CFA31EF325CD}"/>
    <dgm:cxn modelId="{2305C5E2-7A85-4290-9AB9-2B3366D6AB32}" srcId="{CD898D55-B06D-495A-B8D8-9029BA70F44F}" destId="{AB3EB829-C34E-4BDE-9071-5A60451A471C}" srcOrd="9" destOrd="0" parTransId="{56343499-B94A-43D3-9884-71CE3DC4F2B1}" sibTransId="{25BF169B-57DA-428E-A4FA-628F953C405A}"/>
    <dgm:cxn modelId="{9280E680-4CF7-440B-B8EA-1F4AF76DA876}" srcId="{CD898D55-B06D-495A-B8D8-9029BA70F44F}" destId="{C293750B-4640-4DE4-865F-3E90C18129A3}" srcOrd="1" destOrd="0" parTransId="{43B8193C-7E6A-486A-A6C2-3FE09BBF5843}" sibTransId="{F1BF7E65-D0BA-4762-8A1E-A25323DEC791}"/>
    <dgm:cxn modelId="{D4B8EE20-21E9-49F0-A21F-E823FB319915}" type="presParOf" srcId="{F4EF559F-CF92-4AD5-9251-C919B84CFC4C}" destId="{73BD9D04-2A13-4F9D-922C-8E8675846EFE}" srcOrd="0" destOrd="0" presId="urn:microsoft.com/office/officeart/2008/layout/VerticalAccentList"/>
    <dgm:cxn modelId="{1DACD84A-DB91-463A-85F6-C2879C99A5E3}" type="presParOf" srcId="{73BD9D04-2A13-4F9D-922C-8E8675846EFE}" destId="{2B673D9F-32E0-488B-B8BA-9FC6D82C6311}" srcOrd="0" destOrd="0" presId="urn:microsoft.com/office/officeart/2008/layout/VerticalAccentList"/>
    <dgm:cxn modelId="{645A333C-108B-433C-8555-3DDCA152AD57}" type="presParOf" srcId="{F4EF559F-CF92-4AD5-9251-C919B84CFC4C}" destId="{E54A45B7-9DF8-43AC-8F0C-9921DD5E8812}" srcOrd="1" destOrd="0" presId="urn:microsoft.com/office/officeart/2008/layout/VerticalAccentList"/>
    <dgm:cxn modelId="{7C834C08-80D0-4C0A-88BB-844C8C609E49}" type="presParOf" srcId="{E54A45B7-9DF8-43AC-8F0C-9921DD5E8812}" destId="{238A388C-F81C-4E23-AE9F-73C3545ABBD7}" srcOrd="0" destOrd="0" presId="urn:microsoft.com/office/officeart/2008/layout/VerticalAccentList"/>
    <dgm:cxn modelId="{463488B7-B3ED-41AE-83C6-D9F6F555A593}" type="presParOf" srcId="{E54A45B7-9DF8-43AC-8F0C-9921DD5E8812}" destId="{0F022F26-C823-4277-BFC1-E55C70FC3EF6}" srcOrd="1" destOrd="0" presId="urn:microsoft.com/office/officeart/2008/layout/VerticalAccentList"/>
    <dgm:cxn modelId="{1169AAFB-B63E-47D5-A15E-D423CEF44E98}" type="presParOf" srcId="{E54A45B7-9DF8-43AC-8F0C-9921DD5E8812}" destId="{0C0E0579-DF33-40BD-970C-25D7D9F877FA}" srcOrd="2" destOrd="0" presId="urn:microsoft.com/office/officeart/2008/layout/VerticalAccentList"/>
    <dgm:cxn modelId="{BA7623AE-E9CD-4761-8B02-BC34235494DD}" type="presParOf" srcId="{E54A45B7-9DF8-43AC-8F0C-9921DD5E8812}" destId="{6C19EA6A-48DC-4796-9E47-A83BC490076D}" srcOrd="3" destOrd="0" presId="urn:microsoft.com/office/officeart/2008/layout/VerticalAccentList"/>
    <dgm:cxn modelId="{8B56F366-A8A4-4B33-BF51-772192C49680}" type="presParOf" srcId="{E54A45B7-9DF8-43AC-8F0C-9921DD5E8812}" destId="{DAA9DCBB-6ECA-4F97-8D89-2019EA769E73}" srcOrd="4" destOrd="0" presId="urn:microsoft.com/office/officeart/2008/layout/VerticalAccentList"/>
    <dgm:cxn modelId="{E12E5BF4-29FB-4406-AE1C-DBF42C7A8DF5}" type="presParOf" srcId="{E54A45B7-9DF8-43AC-8F0C-9921DD5E8812}" destId="{F245EC83-BD0F-47A4-B38F-7EDEB3306475}" srcOrd="5" destOrd="0" presId="urn:microsoft.com/office/officeart/2008/layout/VerticalAccentList"/>
    <dgm:cxn modelId="{BC7E0220-B164-4680-AD8B-59072BDD29DB}" type="presParOf" srcId="{E54A45B7-9DF8-43AC-8F0C-9921DD5E8812}" destId="{44CC1AC9-45A7-46DC-ABA6-2EE840B6F0F5}" srcOrd="6" destOrd="0" presId="urn:microsoft.com/office/officeart/2008/layout/VerticalAccentList"/>
    <dgm:cxn modelId="{BEF3F447-AD88-43BC-BDF2-FF8DF8C1CAE7}" type="presParOf" srcId="{F4EF559F-CF92-4AD5-9251-C919B84CFC4C}" destId="{461701A5-50E9-4A24-BE81-C7FA78A0218C}" srcOrd="2" destOrd="0" presId="urn:microsoft.com/office/officeart/2008/layout/VerticalAccentList"/>
    <dgm:cxn modelId="{B03B02F8-B766-4DDD-914E-2386FB69CF9F}" type="presParOf" srcId="{F4EF559F-CF92-4AD5-9251-C919B84CFC4C}" destId="{97296D00-B3DB-4746-A7CE-C5373D1F78C7}" srcOrd="3" destOrd="0" presId="urn:microsoft.com/office/officeart/2008/layout/VerticalAccentList"/>
    <dgm:cxn modelId="{C8976B2D-D177-4AFB-A89F-B45D17CD3D64}" type="presParOf" srcId="{97296D00-B3DB-4746-A7CE-C5373D1F78C7}" destId="{54F8D1B2-5059-4250-BD5E-283BC82DAE87}" srcOrd="0" destOrd="0" presId="urn:microsoft.com/office/officeart/2008/layout/VerticalAccentList"/>
    <dgm:cxn modelId="{BC91AD5D-ECE9-496C-A30B-8BD2614D39F2}" type="presParOf" srcId="{F4EF559F-CF92-4AD5-9251-C919B84CFC4C}" destId="{A6D2A058-EF78-4C0B-9F79-0CB238B2DB7C}" srcOrd="4" destOrd="0" presId="urn:microsoft.com/office/officeart/2008/layout/VerticalAccentList"/>
    <dgm:cxn modelId="{EF1B90AF-C057-416C-A24D-0FC11195221C}" type="presParOf" srcId="{A6D2A058-EF78-4C0B-9F79-0CB238B2DB7C}" destId="{F107EBEA-EF7F-427C-BC92-59C1B670C8F8}" srcOrd="0" destOrd="0" presId="urn:microsoft.com/office/officeart/2008/layout/VerticalAccentList"/>
    <dgm:cxn modelId="{87347EDE-EF6D-4738-83A6-F41160B3DB11}" type="presParOf" srcId="{A6D2A058-EF78-4C0B-9F79-0CB238B2DB7C}" destId="{4A73B7F1-FC4D-4F36-B848-CBEB37ECF8A9}" srcOrd="1" destOrd="0" presId="urn:microsoft.com/office/officeart/2008/layout/VerticalAccentList"/>
    <dgm:cxn modelId="{BE90E3E1-AB18-497A-9056-0F4FE65B936E}" type="presParOf" srcId="{A6D2A058-EF78-4C0B-9F79-0CB238B2DB7C}" destId="{6A479862-CCBD-45B6-8D51-157DEAA689C5}" srcOrd="2" destOrd="0" presId="urn:microsoft.com/office/officeart/2008/layout/VerticalAccentList"/>
    <dgm:cxn modelId="{F045AE37-B3FB-4386-A6D8-D2AEE834F2E8}" type="presParOf" srcId="{A6D2A058-EF78-4C0B-9F79-0CB238B2DB7C}" destId="{E96238FC-2894-4ED6-86F6-39A46A761F8A}" srcOrd="3" destOrd="0" presId="urn:microsoft.com/office/officeart/2008/layout/VerticalAccentList"/>
    <dgm:cxn modelId="{57DB98EA-C90A-4766-A6AC-4FBBC0DD02B9}" type="presParOf" srcId="{A6D2A058-EF78-4C0B-9F79-0CB238B2DB7C}" destId="{47D9050A-DE38-46EF-88FA-42969EFDA96C}" srcOrd="4" destOrd="0" presId="urn:microsoft.com/office/officeart/2008/layout/VerticalAccentList"/>
    <dgm:cxn modelId="{F75E7C55-F063-4868-B27F-9E3D37D9F16E}" type="presParOf" srcId="{A6D2A058-EF78-4C0B-9F79-0CB238B2DB7C}" destId="{B1490DDA-8385-49B1-B052-1B054136264C}" srcOrd="5" destOrd="0" presId="urn:microsoft.com/office/officeart/2008/layout/VerticalAccentList"/>
    <dgm:cxn modelId="{180F8FD1-0406-4A2A-B5F9-E19F2472AC1E}" type="presParOf" srcId="{A6D2A058-EF78-4C0B-9F79-0CB238B2DB7C}" destId="{322A21E0-E713-462A-AAF6-55A1FD84E005}" srcOrd="6" destOrd="0" presId="urn:microsoft.com/office/officeart/2008/layout/VerticalAccentList"/>
    <dgm:cxn modelId="{FCD2B546-FCA4-45B9-92BD-08C08D858EFE}" type="presParOf" srcId="{F4EF559F-CF92-4AD5-9251-C919B84CFC4C}" destId="{B6F4DB34-CB9C-4DE1-B84E-756DC19D9E51}" srcOrd="5" destOrd="0" presId="urn:microsoft.com/office/officeart/2008/layout/VerticalAccentList"/>
    <dgm:cxn modelId="{AD6C40AF-696E-435E-8ABF-79D473C44F85}" type="presParOf" srcId="{F4EF559F-CF92-4AD5-9251-C919B84CFC4C}" destId="{216BA9F9-1480-4D63-B60C-55C91E6F17C7}" srcOrd="6" destOrd="0" presId="urn:microsoft.com/office/officeart/2008/layout/VerticalAccentList"/>
    <dgm:cxn modelId="{605E5A14-208B-4F44-985C-AD8B6757C175}" type="presParOf" srcId="{216BA9F9-1480-4D63-B60C-55C91E6F17C7}" destId="{DF961ED4-E15D-4607-B758-3A61109C838A}" srcOrd="0" destOrd="0" presId="urn:microsoft.com/office/officeart/2008/layout/VerticalAccentList"/>
    <dgm:cxn modelId="{174E14CF-5C24-490A-A5CD-109C8D778DAA}" type="presParOf" srcId="{F4EF559F-CF92-4AD5-9251-C919B84CFC4C}" destId="{CC613400-0606-412C-9201-28DF9A8456A8}" srcOrd="7" destOrd="0" presId="urn:microsoft.com/office/officeart/2008/layout/VerticalAccentList"/>
    <dgm:cxn modelId="{A4AC5C26-40E6-4487-8FB9-5B1E5D8DACC7}" type="presParOf" srcId="{CC613400-0606-412C-9201-28DF9A8456A8}" destId="{A5AED0C9-DEDF-4DF8-A971-D350ABD1F39C}" srcOrd="0" destOrd="0" presId="urn:microsoft.com/office/officeart/2008/layout/VerticalAccentList"/>
    <dgm:cxn modelId="{366B76C7-996D-4C68-949E-CDCC591E145E}" type="presParOf" srcId="{CC613400-0606-412C-9201-28DF9A8456A8}" destId="{3B9C23B1-7394-4500-9409-A5F8E474D516}" srcOrd="1" destOrd="0" presId="urn:microsoft.com/office/officeart/2008/layout/VerticalAccentList"/>
    <dgm:cxn modelId="{62C0332A-1450-484B-9DEA-E382C7F659B8}" type="presParOf" srcId="{CC613400-0606-412C-9201-28DF9A8456A8}" destId="{3A7319B6-5D73-46F8-A68F-2557B889B11C}" srcOrd="2" destOrd="0" presId="urn:microsoft.com/office/officeart/2008/layout/VerticalAccentList"/>
    <dgm:cxn modelId="{931B5C11-89AD-4E4D-BAB2-1FD45F8FEB62}" type="presParOf" srcId="{CC613400-0606-412C-9201-28DF9A8456A8}" destId="{53CD8034-B4A5-4201-BA04-09426021C22D}" srcOrd="3" destOrd="0" presId="urn:microsoft.com/office/officeart/2008/layout/VerticalAccentList"/>
    <dgm:cxn modelId="{2D329F11-FF9B-4D80-A166-712B31EA2BD7}" type="presParOf" srcId="{CC613400-0606-412C-9201-28DF9A8456A8}" destId="{FB4D763C-59DB-4E97-BCB1-C0B08643D1D3}" srcOrd="4" destOrd="0" presId="urn:microsoft.com/office/officeart/2008/layout/VerticalAccentList"/>
    <dgm:cxn modelId="{91EA381F-2359-4A26-A70A-8265D452FEF3}" type="presParOf" srcId="{CC613400-0606-412C-9201-28DF9A8456A8}" destId="{6757AA6E-23D3-494F-9491-DB458FD386C6}" srcOrd="5" destOrd="0" presId="urn:microsoft.com/office/officeart/2008/layout/VerticalAccentList"/>
    <dgm:cxn modelId="{EDB45D0B-A25C-46F1-8129-CE36CA392707}" type="presParOf" srcId="{CC613400-0606-412C-9201-28DF9A8456A8}" destId="{64FB8701-5FFF-45F3-83D1-5F3092C2E138}" srcOrd="6" destOrd="0" presId="urn:microsoft.com/office/officeart/2008/layout/VerticalAccentList"/>
    <dgm:cxn modelId="{C0E6BD8F-2E84-4AEB-AB6D-67C117F9594A}" type="presParOf" srcId="{F4EF559F-CF92-4AD5-9251-C919B84CFC4C}" destId="{EAB4732C-A2D2-4790-92D7-67C6F892CBA3}" srcOrd="8" destOrd="0" presId="urn:microsoft.com/office/officeart/2008/layout/VerticalAccentList"/>
    <dgm:cxn modelId="{9840A469-B5A9-459D-84F8-F29A26577DD1}" type="presParOf" srcId="{F4EF559F-CF92-4AD5-9251-C919B84CFC4C}" destId="{698D4BB4-5561-44AF-AD5B-D8147AA7CF66}" srcOrd="9" destOrd="0" presId="urn:microsoft.com/office/officeart/2008/layout/VerticalAccentList"/>
    <dgm:cxn modelId="{0413E259-B337-4AAE-9C6C-DB01E26E4338}" type="presParOf" srcId="{698D4BB4-5561-44AF-AD5B-D8147AA7CF66}" destId="{36F293B2-2BA7-4D24-BA16-F2831DA994EA}" srcOrd="0" destOrd="0" presId="urn:microsoft.com/office/officeart/2008/layout/VerticalAccentList"/>
    <dgm:cxn modelId="{080AD011-924A-41EE-A93A-88DDDD61200F}" type="presParOf" srcId="{F4EF559F-CF92-4AD5-9251-C919B84CFC4C}" destId="{1CADF770-2C12-43A9-B31D-1FAD1A23B39D}" srcOrd="10" destOrd="0" presId="urn:microsoft.com/office/officeart/2008/layout/VerticalAccentList"/>
    <dgm:cxn modelId="{C2663017-86CA-4FBF-BD93-4A59151F9073}" type="presParOf" srcId="{1CADF770-2C12-43A9-B31D-1FAD1A23B39D}" destId="{CD3983E0-1CD1-43BB-8230-C80AC7857993}" srcOrd="0" destOrd="0" presId="urn:microsoft.com/office/officeart/2008/layout/VerticalAccentList"/>
    <dgm:cxn modelId="{18EA3B60-FAE5-4156-A434-81919B3C2936}" type="presParOf" srcId="{1CADF770-2C12-43A9-B31D-1FAD1A23B39D}" destId="{32A09AD7-47B9-4CF7-81FD-EC98454D5E2C}" srcOrd="1" destOrd="0" presId="urn:microsoft.com/office/officeart/2008/layout/VerticalAccentList"/>
    <dgm:cxn modelId="{367ACD47-5B1C-4953-8504-12B959746369}" type="presParOf" srcId="{1CADF770-2C12-43A9-B31D-1FAD1A23B39D}" destId="{CD8654B8-E3C8-4AAE-BC4C-A4ECCD68855C}" srcOrd="2" destOrd="0" presId="urn:microsoft.com/office/officeart/2008/layout/VerticalAccentList"/>
    <dgm:cxn modelId="{E54345A5-5BF6-458D-A3B7-0BFC0A652F71}" type="presParOf" srcId="{1CADF770-2C12-43A9-B31D-1FAD1A23B39D}" destId="{5033CF3E-6DA7-414C-B8F8-AAC973CC1B54}" srcOrd="3" destOrd="0" presId="urn:microsoft.com/office/officeart/2008/layout/VerticalAccentList"/>
    <dgm:cxn modelId="{633BFE5D-B680-47F8-AA02-59C401152A29}" type="presParOf" srcId="{1CADF770-2C12-43A9-B31D-1FAD1A23B39D}" destId="{591460FA-9F2E-4632-8B12-37B101BA66D6}" srcOrd="4" destOrd="0" presId="urn:microsoft.com/office/officeart/2008/layout/VerticalAccentList"/>
    <dgm:cxn modelId="{178FA509-55A8-4A67-AC37-D033B36EEB7A}" type="presParOf" srcId="{1CADF770-2C12-43A9-B31D-1FAD1A23B39D}" destId="{7A024B5D-78FB-45DF-9BAC-A8679B936587}" srcOrd="5" destOrd="0" presId="urn:microsoft.com/office/officeart/2008/layout/VerticalAccentList"/>
    <dgm:cxn modelId="{B9852448-7466-4E6B-A895-3130CDBB53C3}" type="presParOf" srcId="{1CADF770-2C12-43A9-B31D-1FAD1A23B39D}" destId="{5F42059C-816D-4589-A1BA-0CC65EB969E4}" srcOrd="6" destOrd="0" presId="urn:microsoft.com/office/officeart/2008/layout/VerticalAccentList"/>
    <dgm:cxn modelId="{1558A249-A809-4C06-A50B-60B29CBAD9A5}" type="presParOf" srcId="{F4EF559F-CF92-4AD5-9251-C919B84CFC4C}" destId="{806759BB-9822-42B1-931D-E71F593E6CA9}" srcOrd="11" destOrd="0" presId="urn:microsoft.com/office/officeart/2008/layout/VerticalAccentList"/>
    <dgm:cxn modelId="{9F9EC4ED-0D5F-4AA2-AD51-B2F9C96FE6D7}" type="presParOf" srcId="{F4EF559F-CF92-4AD5-9251-C919B84CFC4C}" destId="{BE072E1F-8E72-4D1C-8438-F4C9911D8CCB}" srcOrd="12" destOrd="0" presId="urn:microsoft.com/office/officeart/2008/layout/VerticalAccentList"/>
    <dgm:cxn modelId="{26F8F5DB-39FA-49F5-ABA2-A59E91502CCE}" type="presParOf" srcId="{BE072E1F-8E72-4D1C-8438-F4C9911D8CCB}" destId="{73E876D8-9B13-4157-9718-756C172A8689}" srcOrd="0" destOrd="0" presId="urn:microsoft.com/office/officeart/2008/layout/VerticalAccentList"/>
    <dgm:cxn modelId="{F1617028-DF5D-4B74-B419-C6FBA5845162}" type="presParOf" srcId="{F4EF559F-CF92-4AD5-9251-C919B84CFC4C}" destId="{659DB5B8-B881-43A6-AE27-0347E117DB82}" srcOrd="13" destOrd="0" presId="urn:microsoft.com/office/officeart/2008/layout/VerticalAccentList"/>
    <dgm:cxn modelId="{54FDB168-A457-4995-95BA-F918812F51E8}" type="presParOf" srcId="{659DB5B8-B881-43A6-AE27-0347E117DB82}" destId="{E7F3300B-39BB-4B2B-8C0F-2B5AF8D16A58}" srcOrd="0" destOrd="0" presId="urn:microsoft.com/office/officeart/2008/layout/VerticalAccentList"/>
    <dgm:cxn modelId="{59B3DDB7-DBEB-40D5-BF4B-E4BBFE1A4068}" type="presParOf" srcId="{659DB5B8-B881-43A6-AE27-0347E117DB82}" destId="{1B06071D-7C1F-4EF3-A3AE-1F3F79B92222}" srcOrd="1" destOrd="0" presId="urn:microsoft.com/office/officeart/2008/layout/VerticalAccentList"/>
    <dgm:cxn modelId="{EA6113FF-6E25-49D1-AEAB-A862471A7092}" type="presParOf" srcId="{659DB5B8-B881-43A6-AE27-0347E117DB82}" destId="{3D4266A9-5FA4-4A2C-AC8E-6B64952704B3}" srcOrd="2" destOrd="0" presId="urn:microsoft.com/office/officeart/2008/layout/VerticalAccentList"/>
    <dgm:cxn modelId="{455DA0D6-012B-4B68-A7F6-4E92177DA7F1}" type="presParOf" srcId="{659DB5B8-B881-43A6-AE27-0347E117DB82}" destId="{8C038786-5BEF-448B-B188-7318B2C7E1AC}" srcOrd="3" destOrd="0" presId="urn:microsoft.com/office/officeart/2008/layout/VerticalAccentList"/>
    <dgm:cxn modelId="{3EB8F6F6-6366-44D2-8D62-8AD4A3A9341C}" type="presParOf" srcId="{659DB5B8-B881-43A6-AE27-0347E117DB82}" destId="{7AFA30E1-9013-4290-AEC7-7E882874AAD6}" srcOrd="4" destOrd="0" presId="urn:microsoft.com/office/officeart/2008/layout/VerticalAccentList"/>
    <dgm:cxn modelId="{34FD6F6F-9ED6-4339-9DC7-437E330EA00C}" type="presParOf" srcId="{659DB5B8-B881-43A6-AE27-0347E117DB82}" destId="{F9F961A7-925F-446D-AB77-CEA9A7FBCE44}" srcOrd="5" destOrd="0" presId="urn:microsoft.com/office/officeart/2008/layout/VerticalAccentList"/>
    <dgm:cxn modelId="{3AB4BE31-674F-4B06-B724-150FE646BC64}" type="presParOf" srcId="{659DB5B8-B881-43A6-AE27-0347E117DB82}" destId="{DF39A59D-A3EA-4F39-B4DC-29248DC1CA85}" srcOrd="6" destOrd="0" presId="urn:microsoft.com/office/officeart/2008/layout/VerticalAccentList"/>
    <dgm:cxn modelId="{1A0B2E74-47B6-46E7-820C-EA33636615DD}" type="presParOf" srcId="{F4EF559F-CF92-4AD5-9251-C919B84CFC4C}" destId="{364CA0F7-4E9C-4F9B-8B00-DF98844D604C}" srcOrd="14" destOrd="0" presId="urn:microsoft.com/office/officeart/2008/layout/VerticalAccentList"/>
    <dgm:cxn modelId="{B7BDE91F-F2E1-4993-AA0F-A0D5B822285A}" type="presParOf" srcId="{F4EF559F-CF92-4AD5-9251-C919B84CFC4C}" destId="{98E44F3E-1E67-486F-B950-EC6F703258BA}" srcOrd="15" destOrd="0" presId="urn:microsoft.com/office/officeart/2008/layout/VerticalAccentList"/>
    <dgm:cxn modelId="{05FE01E9-4C91-4B5A-8C12-BFD090147F60}" type="presParOf" srcId="{98E44F3E-1E67-486F-B950-EC6F703258BA}" destId="{343179C7-2C01-4624-9B30-1A7439C3AA5A}" srcOrd="0" destOrd="0" presId="urn:microsoft.com/office/officeart/2008/layout/VerticalAccentList"/>
    <dgm:cxn modelId="{C20236FB-BE86-4A44-A260-A6EB7E22A793}" type="presParOf" srcId="{F4EF559F-CF92-4AD5-9251-C919B84CFC4C}" destId="{CA93EC50-C780-4D5F-98A6-27DBB1DD7648}" srcOrd="16" destOrd="0" presId="urn:microsoft.com/office/officeart/2008/layout/VerticalAccentList"/>
    <dgm:cxn modelId="{9BD2F16C-712E-4F7E-B7C4-6E937B6B05B1}" type="presParOf" srcId="{CA93EC50-C780-4D5F-98A6-27DBB1DD7648}" destId="{F9B64041-A856-43F2-9568-032E78F2DDF7}" srcOrd="0" destOrd="0" presId="urn:microsoft.com/office/officeart/2008/layout/VerticalAccentList"/>
    <dgm:cxn modelId="{7CC9B0E7-6BD2-4DCB-B2DE-38BE1A4E9CAC}" type="presParOf" srcId="{CA93EC50-C780-4D5F-98A6-27DBB1DD7648}" destId="{C805C484-5CF7-436F-BAE6-0E54B639E229}" srcOrd="1" destOrd="0" presId="urn:microsoft.com/office/officeart/2008/layout/VerticalAccentList"/>
    <dgm:cxn modelId="{DC0BEFE2-6527-48BA-A29F-0F7DA2E11B48}" type="presParOf" srcId="{CA93EC50-C780-4D5F-98A6-27DBB1DD7648}" destId="{A80BEFFD-5B08-4D99-8E1B-DC0ED260DB10}" srcOrd="2" destOrd="0" presId="urn:microsoft.com/office/officeart/2008/layout/VerticalAccentList"/>
    <dgm:cxn modelId="{BD4E0404-4874-4388-A1DB-9B2429AC0EE9}" type="presParOf" srcId="{CA93EC50-C780-4D5F-98A6-27DBB1DD7648}" destId="{647DA4EC-A8D2-4087-A5A3-86758FAF30EB}" srcOrd="3" destOrd="0" presId="urn:microsoft.com/office/officeart/2008/layout/VerticalAccentList"/>
    <dgm:cxn modelId="{2B2FD745-2FBA-4915-9465-CE9D0AC41D74}" type="presParOf" srcId="{CA93EC50-C780-4D5F-98A6-27DBB1DD7648}" destId="{0680BBDF-47EE-4410-8FC1-390C3BAA93F5}" srcOrd="4" destOrd="0" presId="urn:microsoft.com/office/officeart/2008/layout/VerticalAccentList"/>
    <dgm:cxn modelId="{D57C2791-63AB-4C11-AF15-7838345DBD0C}" type="presParOf" srcId="{CA93EC50-C780-4D5F-98A6-27DBB1DD7648}" destId="{5A6CB94E-2396-45B8-8196-F9C25D5390F2}" srcOrd="5" destOrd="0" presId="urn:microsoft.com/office/officeart/2008/layout/VerticalAccentList"/>
    <dgm:cxn modelId="{9BC5EFD3-1510-4ED6-BBB6-79900964C959}" type="presParOf" srcId="{CA93EC50-C780-4D5F-98A6-27DBB1DD7648}" destId="{DDD9C8F1-60A2-45F3-BDA9-8CB10EA6D3FE}" srcOrd="6" destOrd="0" presId="urn:microsoft.com/office/officeart/2008/layout/VerticalAccentList"/>
    <dgm:cxn modelId="{DEC30AF9-473E-44AB-9669-CADDE9AFEB64}" type="presParOf" srcId="{F4EF559F-CF92-4AD5-9251-C919B84CFC4C}" destId="{05B6BD29-264D-46B3-BD93-E350C8532AB5}" srcOrd="17" destOrd="0" presId="urn:microsoft.com/office/officeart/2008/layout/VerticalAccentList"/>
    <dgm:cxn modelId="{CC06BB08-ADAB-4EC0-85B3-8D9AB7BC6D09}" type="presParOf" srcId="{F4EF559F-CF92-4AD5-9251-C919B84CFC4C}" destId="{F700BA8E-A226-4821-9D70-E32C00F1D249}" srcOrd="18" destOrd="0" presId="urn:microsoft.com/office/officeart/2008/layout/VerticalAccentList"/>
    <dgm:cxn modelId="{303B33C1-977A-4F67-8D45-47A9621FC2A5}" type="presParOf" srcId="{F700BA8E-A226-4821-9D70-E32C00F1D249}" destId="{7355D8EA-E46F-4A2E-AE71-F0C216DA9755}" srcOrd="0" destOrd="0" presId="urn:microsoft.com/office/officeart/2008/layout/VerticalAccentList"/>
    <dgm:cxn modelId="{3122E370-91EF-431A-94DA-9E9AFA033AB4}" type="presParOf" srcId="{F4EF559F-CF92-4AD5-9251-C919B84CFC4C}" destId="{9CC355A7-A4B1-49B1-9B19-B27DC637475B}" srcOrd="19" destOrd="0" presId="urn:microsoft.com/office/officeart/2008/layout/VerticalAccentList"/>
    <dgm:cxn modelId="{6B0DB1C4-8087-4E7C-B738-378F0189BAB6}" type="presParOf" srcId="{9CC355A7-A4B1-49B1-9B19-B27DC637475B}" destId="{D7902D19-F73B-4A0F-8897-74AAE51F6AF1}" srcOrd="0" destOrd="0" presId="urn:microsoft.com/office/officeart/2008/layout/VerticalAccentList"/>
    <dgm:cxn modelId="{F9664572-3515-46A6-9836-3206437B2D7A}" type="presParOf" srcId="{9CC355A7-A4B1-49B1-9B19-B27DC637475B}" destId="{FE4534A6-A96B-4947-BADB-EC91818AB0CB}" srcOrd="1" destOrd="0" presId="urn:microsoft.com/office/officeart/2008/layout/VerticalAccentList"/>
    <dgm:cxn modelId="{5DE5C5CB-335D-4ABA-9F84-8E6F4E9BCE70}" type="presParOf" srcId="{9CC355A7-A4B1-49B1-9B19-B27DC637475B}" destId="{874C56CF-DA5C-4CA4-AEBC-FC897435E2F6}" srcOrd="2" destOrd="0" presId="urn:microsoft.com/office/officeart/2008/layout/VerticalAccentList"/>
    <dgm:cxn modelId="{5D31E2B8-0019-4289-99E2-6E060866DF82}" type="presParOf" srcId="{9CC355A7-A4B1-49B1-9B19-B27DC637475B}" destId="{F318A6B1-DAE3-4388-8A8C-15652E9A2B78}" srcOrd="3" destOrd="0" presId="urn:microsoft.com/office/officeart/2008/layout/VerticalAccentList"/>
    <dgm:cxn modelId="{7B2E3335-3196-4BBA-A5B9-5F55D11DE376}" type="presParOf" srcId="{9CC355A7-A4B1-49B1-9B19-B27DC637475B}" destId="{0EB097F2-41C0-49ED-B03B-D9DC0EDD6A04}" srcOrd="4" destOrd="0" presId="urn:microsoft.com/office/officeart/2008/layout/VerticalAccentList"/>
    <dgm:cxn modelId="{8D0AB617-6E3C-49ED-B3EF-3A7C9B3AA13F}" type="presParOf" srcId="{9CC355A7-A4B1-49B1-9B19-B27DC637475B}" destId="{5C9ADC8A-1788-44A3-AFB8-F50397D4FDB7}" srcOrd="5" destOrd="0" presId="urn:microsoft.com/office/officeart/2008/layout/VerticalAccentList"/>
    <dgm:cxn modelId="{F4F42030-9D57-4DCA-BA2D-D6880A0895AA}" type="presParOf" srcId="{9CC355A7-A4B1-49B1-9B19-B27DC637475B}" destId="{111C9E7D-B209-4259-97D7-B162332258A2}" srcOrd="6" destOrd="0" presId="urn:microsoft.com/office/officeart/2008/layout/VerticalAccentList"/>
    <dgm:cxn modelId="{55534D31-4543-4632-8FB0-FB876743EFB3}" type="presParOf" srcId="{F4EF559F-CF92-4AD5-9251-C919B84CFC4C}" destId="{7762A51A-8FA1-471B-95A2-F647DE1461DF}" srcOrd="20" destOrd="0" presId="urn:microsoft.com/office/officeart/2008/layout/VerticalAccentList"/>
    <dgm:cxn modelId="{92D63F1A-E5C6-43B3-A4CC-9F8F65AC7761}" type="presParOf" srcId="{F4EF559F-CF92-4AD5-9251-C919B84CFC4C}" destId="{F9B6E4EC-68A2-4D2A-9BBA-EA535966533A}" srcOrd="21" destOrd="0" presId="urn:microsoft.com/office/officeart/2008/layout/VerticalAccentList"/>
    <dgm:cxn modelId="{C65713CB-A2FC-4C02-A513-869F180915F7}" type="presParOf" srcId="{F9B6E4EC-68A2-4D2A-9BBA-EA535966533A}" destId="{EC2DE264-B444-4C44-A8ED-6994B10C59A4}" srcOrd="0" destOrd="0" presId="urn:microsoft.com/office/officeart/2008/layout/VerticalAccentList"/>
    <dgm:cxn modelId="{B3096F6B-5304-42C3-B2B2-120C2E8AD0A8}" type="presParOf" srcId="{F4EF559F-CF92-4AD5-9251-C919B84CFC4C}" destId="{4387FEE6-1F22-471B-9DC9-679D100BA132}" srcOrd="22" destOrd="0" presId="urn:microsoft.com/office/officeart/2008/layout/VerticalAccentList"/>
    <dgm:cxn modelId="{F040C194-A399-4AA5-9FD6-8E15328F74AF}" type="presParOf" srcId="{4387FEE6-1F22-471B-9DC9-679D100BA132}" destId="{464251C9-877A-4FF9-8C88-EA33267C7089}" srcOrd="0" destOrd="0" presId="urn:microsoft.com/office/officeart/2008/layout/VerticalAccentList"/>
    <dgm:cxn modelId="{EE82383D-0AD3-41EF-8604-1578336B389E}" type="presParOf" srcId="{4387FEE6-1F22-471B-9DC9-679D100BA132}" destId="{4CEEAE25-04B1-4130-B702-8C49E0AB3B27}" srcOrd="1" destOrd="0" presId="urn:microsoft.com/office/officeart/2008/layout/VerticalAccentList"/>
    <dgm:cxn modelId="{5B67FD38-2013-4445-B461-4FC2B7299BF7}" type="presParOf" srcId="{4387FEE6-1F22-471B-9DC9-679D100BA132}" destId="{C5901E93-180E-4C6A-B1D5-667E5A52F6CD}" srcOrd="2" destOrd="0" presId="urn:microsoft.com/office/officeart/2008/layout/VerticalAccentList"/>
    <dgm:cxn modelId="{BDE462DD-60B1-4D7C-A6D3-EF1C02F429B5}" type="presParOf" srcId="{4387FEE6-1F22-471B-9DC9-679D100BA132}" destId="{0E44B9BA-A6E5-4101-ADFA-7392B5891A88}" srcOrd="3" destOrd="0" presId="urn:microsoft.com/office/officeart/2008/layout/VerticalAccentList"/>
    <dgm:cxn modelId="{9AA7D664-6CCD-49A3-AC97-20BDC4ABFAD7}" type="presParOf" srcId="{4387FEE6-1F22-471B-9DC9-679D100BA132}" destId="{4E165CF3-7A76-41DC-818D-5BD51BF99C29}" srcOrd="4" destOrd="0" presId="urn:microsoft.com/office/officeart/2008/layout/VerticalAccentList"/>
    <dgm:cxn modelId="{8C185BA2-4DCA-4B4A-9A4C-727E0F3DF310}" type="presParOf" srcId="{4387FEE6-1F22-471B-9DC9-679D100BA132}" destId="{6F45F643-92F9-431E-A950-57669EC7BE4D}" srcOrd="5" destOrd="0" presId="urn:microsoft.com/office/officeart/2008/layout/VerticalAccentList"/>
    <dgm:cxn modelId="{EA981A3E-2506-4836-8A1B-C24649AD3585}" type="presParOf" srcId="{4387FEE6-1F22-471B-9DC9-679D100BA132}" destId="{0843D1C4-E0CA-4B16-BE9D-43151683CF14}" srcOrd="6" destOrd="0" presId="urn:microsoft.com/office/officeart/2008/layout/VerticalAccentList"/>
    <dgm:cxn modelId="{135D4EEE-FCB5-4B6C-8B1B-A09034CFFB44}" type="presParOf" srcId="{F4EF559F-CF92-4AD5-9251-C919B84CFC4C}" destId="{EDDD3A14-75F2-4984-A2E7-3DE242F60BFE}" srcOrd="23" destOrd="0" presId="urn:microsoft.com/office/officeart/2008/layout/VerticalAccentList"/>
    <dgm:cxn modelId="{D9B2EFA9-C5DF-4941-B887-49D36164C67A}" type="presParOf" srcId="{F4EF559F-CF92-4AD5-9251-C919B84CFC4C}" destId="{00FEF6E9-B498-48B5-B15F-5ADE33EF5F13}" srcOrd="24" destOrd="0" presId="urn:microsoft.com/office/officeart/2008/layout/VerticalAccentList"/>
    <dgm:cxn modelId="{9E2AF62F-3369-4331-9D89-9856F781851D}" type="presParOf" srcId="{00FEF6E9-B498-48B5-B15F-5ADE33EF5F13}" destId="{781FB1AA-2731-4BB8-AC38-EE0E511FE206}" srcOrd="0" destOrd="0" presId="urn:microsoft.com/office/officeart/2008/layout/VerticalAccentList"/>
    <dgm:cxn modelId="{C304C8BD-9AC3-40AE-972B-4F4E2BEBFAAA}" type="presParOf" srcId="{F4EF559F-CF92-4AD5-9251-C919B84CFC4C}" destId="{31BB6A69-9839-48FB-9DF7-CD4E44F5B2FB}" srcOrd="25" destOrd="0" presId="urn:microsoft.com/office/officeart/2008/layout/VerticalAccentList"/>
    <dgm:cxn modelId="{6071C603-9BA7-40BF-A401-58B630759658}" type="presParOf" srcId="{31BB6A69-9839-48FB-9DF7-CD4E44F5B2FB}" destId="{723DAD7E-CF49-41E8-83DF-A09E338A43AE}" srcOrd="0" destOrd="0" presId="urn:microsoft.com/office/officeart/2008/layout/VerticalAccentList"/>
    <dgm:cxn modelId="{1C657254-9D82-46C4-897B-AE21BCD2F4F7}" type="presParOf" srcId="{31BB6A69-9839-48FB-9DF7-CD4E44F5B2FB}" destId="{AF157E6C-B44F-411D-BD05-E54729E61035}" srcOrd="1" destOrd="0" presId="urn:microsoft.com/office/officeart/2008/layout/VerticalAccentList"/>
    <dgm:cxn modelId="{5DA3B6B5-6A5E-4160-8B5B-D500066F1BB3}" type="presParOf" srcId="{31BB6A69-9839-48FB-9DF7-CD4E44F5B2FB}" destId="{9C42C219-A59A-4770-93CB-600BDF01CF52}" srcOrd="2" destOrd="0" presId="urn:microsoft.com/office/officeart/2008/layout/VerticalAccentList"/>
    <dgm:cxn modelId="{DCB81B3C-B002-40BA-8843-69AE411D8BA3}" type="presParOf" srcId="{31BB6A69-9839-48FB-9DF7-CD4E44F5B2FB}" destId="{7BE7203F-5096-4C87-A800-C36F49630C0F}" srcOrd="3" destOrd="0" presId="urn:microsoft.com/office/officeart/2008/layout/VerticalAccentList"/>
    <dgm:cxn modelId="{8D7BE2F1-3BCA-48DA-9F91-174FB1C36AAD}" type="presParOf" srcId="{31BB6A69-9839-48FB-9DF7-CD4E44F5B2FB}" destId="{2F6C65A0-043F-454C-A3B7-136B6981F2B5}" srcOrd="4" destOrd="0" presId="urn:microsoft.com/office/officeart/2008/layout/VerticalAccentList"/>
    <dgm:cxn modelId="{65E70D13-5FE0-4736-B287-BE3CA1254DDE}" type="presParOf" srcId="{31BB6A69-9839-48FB-9DF7-CD4E44F5B2FB}" destId="{630F56DD-8785-465C-BC14-3A7578E6753F}" srcOrd="5" destOrd="0" presId="urn:microsoft.com/office/officeart/2008/layout/VerticalAccentList"/>
    <dgm:cxn modelId="{6BDCD439-9B7A-4B1C-B4DD-5881C84A630D}" type="presParOf" srcId="{31BB6A69-9839-48FB-9DF7-CD4E44F5B2FB}" destId="{9B9F413B-75AB-489A-B235-87F7574A2BE1}" srcOrd="6" destOrd="0" presId="urn:microsoft.com/office/officeart/2008/layout/VerticalAccentList"/>
    <dgm:cxn modelId="{04650513-53AF-4D43-87B5-E7A8B4913193}" type="presParOf" srcId="{F4EF559F-CF92-4AD5-9251-C919B84CFC4C}" destId="{B40D7470-59A7-4A1B-B721-09A5AE7DBBB5}" srcOrd="26" destOrd="0" presId="urn:microsoft.com/office/officeart/2008/layout/VerticalAccentList"/>
    <dgm:cxn modelId="{8526A1AA-1FCF-4897-93A9-28D6759E41F0}" type="presParOf" srcId="{F4EF559F-CF92-4AD5-9251-C919B84CFC4C}" destId="{C157BD7C-B6D8-4764-9068-E0B817DCCE29}" srcOrd="27" destOrd="0" presId="urn:microsoft.com/office/officeart/2008/layout/VerticalAccentList"/>
    <dgm:cxn modelId="{D525E7EF-781D-45E8-BA9E-B1D12F8AFFE3}" type="presParOf" srcId="{C157BD7C-B6D8-4764-9068-E0B817DCCE29}" destId="{C7A57663-29A6-4141-BAD5-3C3075E90F27}" srcOrd="0" destOrd="0" presId="urn:microsoft.com/office/officeart/2008/layout/VerticalAccentList"/>
    <dgm:cxn modelId="{26E86BFE-BB96-465D-8C2A-1A57CCD1A4AD}" type="presParOf" srcId="{F4EF559F-CF92-4AD5-9251-C919B84CFC4C}" destId="{1D7989BE-9760-47BF-837D-6352EDF9BA1B}" srcOrd="28" destOrd="0" presId="urn:microsoft.com/office/officeart/2008/layout/VerticalAccentList"/>
    <dgm:cxn modelId="{1DEFF405-E7F7-4399-8032-B5213FFA9EB4}" type="presParOf" srcId="{1D7989BE-9760-47BF-837D-6352EDF9BA1B}" destId="{E3E9A29F-53B6-47AF-96A3-B12770E41DD6}" srcOrd="0" destOrd="0" presId="urn:microsoft.com/office/officeart/2008/layout/VerticalAccentList"/>
    <dgm:cxn modelId="{FA3A4606-C33F-48C4-BB96-76A152793900}" type="presParOf" srcId="{1D7989BE-9760-47BF-837D-6352EDF9BA1B}" destId="{CA9DE29E-2EB4-4987-96B6-570765DDA0B2}" srcOrd="1" destOrd="0" presId="urn:microsoft.com/office/officeart/2008/layout/VerticalAccentList"/>
    <dgm:cxn modelId="{6CBC57D3-8EF2-4387-9A08-A0B39EF9D6B3}" type="presParOf" srcId="{1D7989BE-9760-47BF-837D-6352EDF9BA1B}" destId="{F0DA038F-6A9A-4E01-BBAB-0AEF91A2CF95}" srcOrd="2" destOrd="0" presId="urn:microsoft.com/office/officeart/2008/layout/VerticalAccentList"/>
    <dgm:cxn modelId="{EBB109DC-E467-4284-A054-9635E643AF7A}" type="presParOf" srcId="{1D7989BE-9760-47BF-837D-6352EDF9BA1B}" destId="{BA13CBA0-2451-4433-976E-ADE556F46EF3}" srcOrd="3" destOrd="0" presId="urn:microsoft.com/office/officeart/2008/layout/VerticalAccentList"/>
    <dgm:cxn modelId="{532614A9-80DD-4805-9F84-0E2AC79E54F5}" type="presParOf" srcId="{1D7989BE-9760-47BF-837D-6352EDF9BA1B}" destId="{A3279A1A-1E31-4990-B420-A34FBC159948}" srcOrd="4" destOrd="0" presId="urn:microsoft.com/office/officeart/2008/layout/VerticalAccentList"/>
    <dgm:cxn modelId="{0783E927-5AE9-4C75-A199-95EBA50E5780}" type="presParOf" srcId="{1D7989BE-9760-47BF-837D-6352EDF9BA1B}" destId="{F2E4936B-1D8B-4124-809A-39A3FF979735}" srcOrd="5" destOrd="0" presId="urn:microsoft.com/office/officeart/2008/layout/VerticalAccentList"/>
    <dgm:cxn modelId="{F61AA411-1A0D-4BF3-9C43-89576E616419}" type="presParOf" srcId="{1D7989BE-9760-47BF-837D-6352EDF9BA1B}" destId="{E198B0A4-1EB2-4AAF-9832-073C1A06584F}" srcOrd="6" destOrd="0" presId="urn:microsoft.com/office/officeart/2008/layout/VerticalAccentList"/>
    <dgm:cxn modelId="{FF44F2B6-BD83-44B1-ABF2-EA5D63B27797}" type="presParOf" srcId="{F4EF559F-CF92-4AD5-9251-C919B84CFC4C}" destId="{DC31DB58-C518-4559-A5EA-9A88DF34BF4C}" srcOrd="29" destOrd="0" presId="urn:microsoft.com/office/officeart/2008/layout/VerticalAccentList"/>
    <dgm:cxn modelId="{B4E6FE38-4087-4FBA-B95F-635F7E34D720}" type="presParOf" srcId="{F4EF559F-CF92-4AD5-9251-C919B84CFC4C}" destId="{2FC1FE6A-8ED8-4430-8846-53EEE2E66F2B}" srcOrd="30" destOrd="0" presId="urn:microsoft.com/office/officeart/2008/layout/VerticalAccentList"/>
    <dgm:cxn modelId="{2024D71C-0148-40A2-AF28-78CEE3B1100F}" type="presParOf" srcId="{2FC1FE6A-8ED8-4430-8846-53EEE2E66F2B}" destId="{8E5715AA-5A4F-4794-90EB-8BD090CCD3AC}" srcOrd="0" destOrd="0" presId="urn:microsoft.com/office/officeart/2008/layout/VerticalAccentList"/>
    <dgm:cxn modelId="{5125F4F0-8270-4B6B-85F4-716B3AF11DEE}" type="presParOf" srcId="{F4EF559F-CF92-4AD5-9251-C919B84CFC4C}" destId="{BCC7FA5A-6F74-4119-A694-0279CF4894B1}" srcOrd="31" destOrd="0" presId="urn:microsoft.com/office/officeart/2008/layout/VerticalAccentList"/>
    <dgm:cxn modelId="{90732634-6726-462A-AF38-6EC189B6F023}" type="presParOf" srcId="{BCC7FA5A-6F74-4119-A694-0279CF4894B1}" destId="{5FF70BDD-4EDE-43CA-97E5-7D9161ACA1C2}" srcOrd="0" destOrd="0" presId="urn:microsoft.com/office/officeart/2008/layout/VerticalAccentList"/>
    <dgm:cxn modelId="{8D901CB8-DE31-4E1F-B68F-3043E25C10C6}" type="presParOf" srcId="{BCC7FA5A-6F74-4119-A694-0279CF4894B1}" destId="{27F6B0EE-FF0F-4928-AD29-84FA68F68A21}" srcOrd="1" destOrd="0" presId="urn:microsoft.com/office/officeart/2008/layout/VerticalAccentList"/>
    <dgm:cxn modelId="{5AD2BE2E-95DA-4899-ADA6-78E8FE285C18}" type="presParOf" srcId="{BCC7FA5A-6F74-4119-A694-0279CF4894B1}" destId="{9CACDF9D-2873-4F64-9A05-17D064EF07C1}" srcOrd="2" destOrd="0" presId="urn:microsoft.com/office/officeart/2008/layout/VerticalAccentList"/>
    <dgm:cxn modelId="{C878FDDA-73F3-4CF4-AF31-FEC6572A01EC}" type="presParOf" srcId="{BCC7FA5A-6F74-4119-A694-0279CF4894B1}" destId="{F191BB3C-4155-4F7C-9A41-B1F43E2F76F6}" srcOrd="3" destOrd="0" presId="urn:microsoft.com/office/officeart/2008/layout/VerticalAccentList"/>
    <dgm:cxn modelId="{AB8F9EA5-D5F8-42B2-BABF-DACD57A54813}" type="presParOf" srcId="{BCC7FA5A-6F74-4119-A694-0279CF4894B1}" destId="{78209474-A98B-4448-A9DE-0B822F27F410}" srcOrd="4" destOrd="0" presId="urn:microsoft.com/office/officeart/2008/layout/VerticalAccentList"/>
    <dgm:cxn modelId="{0E08CFCB-AB67-4CDE-8A4B-C890C950CCC1}" type="presParOf" srcId="{BCC7FA5A-6F74-4119-A694-0279CF4894B1}" destId="{AF47750C-98C3-4DF6-A764-D6CB4F2098B2}" srcOrd="5" destOrd="0" presId="urn:microsoft.com/office/officeart/2008/layout/VerticalAccentList"/>
    <dgm:cxn modelId="{34714FBA-9751-4CD7-A0C4-57D4DB7AB053}" type="presParOf" srcId="{BCC7FA5A-6F74-4119-A694-0279CF4894B1}" destId="{49E88CAA-3E4D-4919-B24B-ABA488A5CB43}" srcOrd="6" destOrd="0" presId="urn:microsoft.com/office/officeart/2008/layout/VerticalAccentList"/>
    <dgm:cxn modelId="{770F621B-F9AD-4258-A763-C9CA1907A27E}" type="presParOf" srcId="{F4EF559F-CF92-4AD5-9251-C919B84CFC4C}" destId="{C3E86B4E-5761-4604-86F6-FB91FB855098}" srcOrd="32" destOrd="0" presId="urn:microsoft.com/office/officeart/2008/layout/VerticalAccentList"/>
    <dgm:cxn modelId="{BB27D1F4-E680-433A-AF68-135167627D58}" type="presParOf" srcId="{F4EF559F-CF92-4AD5-9251-C919B84CFC4C}" destId="{9E45C11B-E080-454F-9439-913816744071}" srcOrd="33" destOrd="0" presId="urn:microsoft.com/office/officeart/2008/layout/VerticalAccentList"/>
    <dgm:cxn modelId="{BC672F74-6460-4332-9680-785301D79567}" type="presParOf" srcId="{9E45C11B-E080-454F-9439-913816744071}" destId="{0831F183-600A-4737-9C7F-AEC38F4AF7BF}" srcOrd="0" destOrd="0" presId="urn:microsoft.com/office/officeart/2008/layout/VerticalAccentList"/>
    <dgm:cxn modelId="{4C412E38-99C0-45C3-84CD-23541CC17D54}" type="presParOf" srcId="{F4EF559F-CF92-4AD5-9251-C919B84CFC4C}" destId="{8FC874E3-4A91-4428-AD9C-46EDDF68388C}" srcOrd="34" destOrd="0" presId="urn:microsoft.com/office/officeart/2008/layout/VerticalAccentList"/>
    <dgm:cxn modelId="{38BAAD7B-393C-4611-9747-8D472ADE10AF}" type="presParOf" srcId="{8FC874E3-4A91-4428-AD9C-46EDDF68388C}" destId="{C2864442-FC7B-4297-AC77-7DCD9212807B}" srcOrd="0" destOrd="0" presId="urn:microsoft.com/office/officeart/2008/layout/VerticalAccentList"/>
    <dgm:cxn modelId="{31A4DCB2-F5AF-47CA-ABD6-A2743807D659}" type="presParOf" srcId="{8FC874E3-4A91-4428-AD9C-46EDDF68388C}" destId="{EE2F4858-0BEA-4E96-93CC-F2F919C7BD8E}" srcOrd="1" destOrd="0" presId="urn:microsoft.com/office/officeart/2008/layout/VerticalAccentList"/>
    <dgm:cxn modelId="{79FD8DA7-7551-4AC7-B434-214B3A6BD23D}" type="presParOf" srcId="{8FC874E3-4A91-4428-AD9C-46EDDF68388C}" destId="{C3913B38-A094-450F-A111-0ABA2CF5282F}" srcOrd="2" destOrd="0" presId="urn:microsoft.com/office/officeart/2008/layout/VerticalAccentList"/>
    <dgm:cxn modelId="{6C514CF4-0A96-4F82-B806-21A0562EA147}" type="presParOf" srcId="{8FC874E3-4A91-4428-AD9C-46EDDF68388C}" destId="{7140B95B-73A4-4971-B918-046CDE88E0AE}" srcOrd="3" destOrd="0" presId="urn:microsoft.com/office/officeart/2008/layout/VerticalAccentList"/>
    <dgm:cxn modelId="{142E80B3-D93B-46A0-92D0-D764DDCBD534}" type="presParOf" srcId="{8FC874E3-4A91-4428-AD9C-46EDDF68388C}" destId="{58784D88-FD4E-4993-BD6B-2E71AFEAF8AD}" srcOrd="4" destOrd="0" presId="urn:microsoft.com/office/officeart/2008/layout/VerticalAccentList"/>
    <dgm:cxn modelId="{33C78259-19F6-4506-ADAE-BF4977D174A8}" type="presParOf" srcId="{8FC874E3-4A91-4428-AD9C-46EDDF68388C}" destId="{06DCDA7C-5452-47A2-98FC-95821B699E71}" srcOrd="5" destOrd="0" presId="urn:microsoft.com/office/officeart/2008/layout/VerticalAccentList"/>
    <dgm:cxn modelId="{F11E6ED3-5C9A-42E9-969B-DAD81E244A63}" type="presParOf" srcId="{8FC874E3-4A91-4428-AD9C-46EDDF68388C}" destId="{F97808F6-33B2-4AEF-B7FC-6AF1966E46BA}" srcOrd="6" destOrd="0" presId="urn:microsoft.com/office/officeart/2008/layout/VerticalAccentList"/>
    <dgm:cxn modelId="{48E2AFD2-C3B9-4C16-A409-225C882D01B5}" type="presParOf" srcId="{F4EF559F-CF92-4AD5-9251-C919B84CFC4C}" destId="{6CDB3B8E-BC1C-417F-B469-C44E238EE8F7}" srcOrd="35" destOrd="0" presId="urn:microsoft.com/office/officeart/2008/layout/VerticalAccentList"/>
    <dgm:cxn modelId="{2C8A5E94-96A9-40A1-A3EB-C3CFE401BFEB}" type="presParOf" srcId="{F4EF559F-CF92-4AD5-9251-C919B84CFC4C}" destId="{ADBFF57C-FAA8-431C-9B1F-4689F85E4AC5}" srcOrd="36" destOrd="0" presId="urn:microsoft.com/office/officeart/2008/layout/VerticalAccentList"/>
    <dgm:cxn modelId="{C1F1E911-7B41-4B6A-B84E-6C26A45D5EB8}" type="presParOf" srcId="{ADBFF57C-FAA8-431C-9B1F-4689F85E4AC5}" destId="{D0166F11-06BE-4AE6-BE52-C49269222508}" srcOrd="0" destOrd="0" presId="urn:microsoft.com/office/officeart/2008/layout/VerticalAccentList"/>
    <dgm:cxn modelId="{10BA5E1E-3810-4FB2-BBF9-393D4091AAFC}" type="presParOf" srcId="{F4EF559F-CF92-4AD5-9251-C919B84CFC4C}" destId="{5B47CEE9-FD5D-40CC-92AA-4BE839E7235E}" srcOrd="37" destOrd="0" presId="urn:microsoft.com/office/officeart/2008/layout/VerticalAccentList"/>
    <dgm:cxn modelId="{3181F559-1352-46E8-8D81-CCF7C01B0047}" type="presParOf" srcId="{5B47CEE9-FD5D-40CC-92AA-4BE839E7235E}" destId="{FEB5389F-3A05-429C-9F78-0A23AC401B66}" srcOrd="0" destOrd="0" presId="urn:microsoft.com/office/officeart/2008/layout/VerticalAccentList"/>
    <dgm:cxn modelId="{BB416AEB-04B9-43B4-BD7D-3D27CCEF1434}" type="presParOf" srcId="{5B47CEE9-FD5D-40CC-92AA-4BE839E7235E}" destId="{D0226F0E-F69A-4A98-AF0A-77F53490B5DD}" srcOrd="1" destOrd="0" presId="urn:microsoft.com/office/officeart/2008/layout/VerticalAccentList"/>
    <dgm:cxn modelId="{4FC53525-9B4E-4C8E-A37C-6D1D7ED1CC20}" type="presParOf" srcId="{5B47CEE9-FD5D-40CC-92AA-4BE839E7235E}" destId="{096F13ED-D865-4FD1-BFD4-C893A5F963AF}" srcOrd="2" destOrd="0" presId="urn:microsoft.com/office/officeart/2008/layout/VerticalAccentList"/>
    <dgm:cxn modelId="{E9C605D2-9A5F-45B2-B552-817CA5237A11}" type="presParOf" srcId="{5B47CEE9-FD5D-40CC-92AA-4BE839E7235E}" destId="{E8F71358-BE56-4752-AA1B-A4AF37279545}" srcOrd="3" destOrd="0" presId="urn:microsoft.com/office/officeart/2008/layout/VerticalAccentList"/>
    <dgm:cxn modelId="{1D6F1E2B-2D57-42FA-9E00-A1492BBF8DB9}" type="presParOf" srcId="{5B47CEE9-FD5D-40CC-92AA-4BE839E7235E}" destId="{C1FA657B-DF8D-463E-AB48-3B6CD99FC4DE}" srcOrd="4" destOrd="0" presId="urn:microsoft.com/office/officeart/2008/layout/VerticalAccentList"/>
    <dgm:cxn modelId="{A1E1EFE1-7DF5-4E1C-8781-10B18F7F16D5}" type="presParOf" srcId="{5B47CEE9-FD5D-40CC-92AA-4BE839E7235E}" destId="{EA8C7D9D-8E4D-4829-B42E-79BB6EAD5A23}" srcOrd="5" destOrd="0" presId="urn:microsoft.com/office/officeart/2008/layout/VerticalAccentList"/>
    <dgm:cxn modelId="{CD09BADF-625A-4EF8-A5AC-FECD380F5BDB}" type="presParOf" srcId="{5B47CEE9-FD5D-40CC-92AA-4BE839E7235E}" destId="{A22B8CC8-D1C1-42D2-BA6A-359A1806391F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898D55-B06D-495A-B8D8-9029BA70F44F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4EC688-4AB9-4DBD-A68C-1EED3BEC8B9B}">
      <dgm:prSet phldrT="[Текст]" custT="1"/>
      <dgm:spPr/>
      <dgm:t>
        <a:bodyPr/>
        <a:lstStyle/>
        <a:p>
          <a:r>
            <a:rPr lang="ru-RU" sz="1200" b="1" baseline="0" dirty="0" smtClean="0">
              <a:solidFill>
                <a:srgbClr val="FF6600"/>
              </a:solidFill>
            </a:rPr>
            <a:t>- субсидии 4.82 %</a:t>
          </a:r>
          <a:endParaRPr lang="ru-RU" sz="1200" b="1" baseline="0" dirty="0">
            <a:solidFill>
              <a:srgbClr val="FF6600"/>
            </a:solidFill>
          </a:endParaRPr>
        </a:p>
      </dgm:t>
    </dgm:pt>
    <dgm:pt modelId="{44DCFE2F-7D13-4166-B3E2-43511E598717}" type="parTrans" cxnId="{9401A819-39F1-4FE1-8A71-E312C2B36691}">
      <dgm:prSet/>
      <dgm:spPr/>
      <dgm:t>
        <a:bodyPr/>
        <a:lstStyle/>
        <a:p>
          <a:endParaRPr lang="ru-RU"/>
        </a:p>
      </dgm:t>
    </dgm:pt>
    <dgm:pt modelId="{E855A965-2A93-4938-A0AC-B86AA5F9754C}" type="sibTrans" cxnId="{9401A819-39F1-4FE1-8A71-E312C2B36691}">
      <dgm:prSet/>
      <dgm:spPr/>
      <dgm:t>
        <a:bodyPr/>
        <a:lstStyle/>
        <a:p>
          <a:endParaRPr lang="ru-RU"/>
        </a:p>
      </dgm:t>
    </dgm:pt>
    <dgm:pt modelId="{2405629C-605A-471C-BD6D-5F5F48019E88}">
      <dgm:prSet phldrT="[Текст]" custT="1"/>
      <dgm:spPr/>
      <dgm:t>
        <a:bodyPr/>
        <a:lstStyle/>
        <a:p>
          <a:r>
            <a:rPr lang="ru-RU" sz="1200" b="1" baseline="0" dirty="0" smtClean="0">
              <a:solidFill>
                <a:srgbClr val="FF6600"/>
              </a:solidFill>
            </a:rPr>
            <a:t>- субвенции 26.14 %</a:t>
          </a:r>
          <a:endParaRPr lang="ru-RU" sz="1200" b="1" baseline="0" dirty="0">
            <a:solidFill>
              <a:srgbClr val="FF6600"/>
            </a:solidFill>
          </a:endParaRPr>
        </a:p>
      </dgm:t>
    </dgm:pt>
    <dgm:pt modelId="{E9408F46-7F93-46E1-A931-94929216206D}" type="parTrans" cxnId="{7CCF28BA-4523-4230-8494-1E137F65E0B8}">
      <dgm:prSet/>
      <dgm:spPr/>
      <dgm:t>
        <a:bodyPr/>
        <a:lstStyle/>
        <a:p>
          <a:endParaRPr lang="ru-RU"/>
        </a:p>
      </dgm:t>
    </dgm:pt>
    <dgm:pt modelId="{B12AA5D6-7579-4465-B6AF-67ED9E9AC83C}" type="sibTrans" cxnId="{7CCF28BA-4523-4230-8494-1E137F65E0B8}">
      <dgm:prSet/>
      <dgm:spPr/>
      <dgm:t>
        <a:bodyPr/>
        <a:lstStyle/>
        <a:p>
          <a:endParaRPr lang="ru-RU"/>
        </a:p>
      </dgm:t>
    </dgm:pt>
    <dgm:pt modelId="{F0AEFEDC-627F-4D6F-99AC-D53ECC0DCEA5}">
      <dgm:prSet phldrT="[Текст]" custT="1"/>
      <dgm:spPr/>
      <dgm:t>
        <a:bodyPr/>
        <a:lstStyle/>
        <a:p>
          <a:r>
            <a:rPr lang="ru-RU" sz="1200" b="1" baseline="0" dirty="0" smtClean="0">
              <a:solidFill>
                <a:srgbClr val="FF6600"/>
              </a:solidFill>
            </a:rPr>
            <a:t>- межбюджетные трансферты 19.86 %</a:t>
          </a:r>
          <a:endParaRPr lang="ru-RU" sz="1200" b="1" baseline="0" dirty="0">
            <a:solidFill>
              <a:srgbClr val="FF6600"/>
            </a:solidFill>
          </a:endParaRPr>
        </a:p>
      </dgm:t>
    </dgm:pt>
    <dgm:pt modelId="{BC4ED0D6-0E8D-4CCB-BE24-E88FBB9644C0}" type="parTrans" cxnId="{2AEF7B9C-9A54-4B52-B244-C84B667E3021}">
      <dgm:prSet/>
      <dgm:spPr/>
      <dgm:t>
        <a:bodyPr/>
        <a:lstStyle/>
        <a:p>
          <a:endParaRPr lang="ru-RU"/>
        </a:p>
      </dgm:t>
    </dgm:pt>
    <dgm:pt modelId="{8D214F5C-0AFE-4C55-B7BC-891A9E364A0A}" type="sibTrans" cxnId="{2AEF7B9C-9A54-4B52-B244-C84B667E3021}">
      <dgm:prSet/>
      <dgm:spPr/>
      <dgm:t>
        <a:bodyPr/>
        <a:lstStyle/>
        <a:p>
          <a:endParaRPr lang="ru-RU"/>
        </a:p>
      </dgm:t>
    </dgm:pt>
    <dgm:pt modelId="{571C8E3F-6853-45C8-818C-4FE3636F28E5}">
      <dgm:prSet phldrT="[Текст]" custT="1"/>
      <dgm:spPr/>
      <dgm:t>
        <a:bodyPr/>
        <a:lstStyle/>
        <a:p>
          <a:r>
            <a:rPr lang="ru-RU" sz="1400" b="1" i="1" baseline="0" dirty="0" smtClean="0">
              <a:solidFill>
                <a:srgbClr val="FF6600"/>
              </a:solidFill>
            </a:rPr>
            <a:t>Безвозмездные перечисления всего 46,59 %, в том числе:</a:t>
          </a:r>
          <a:endParaRPr lang="ru-RU" sz="1400" b="1" i="1" baseline="0" dirty="0">
            <a:solidFill>
              <a:srgbClr val="FF6600"/>
            </a:solidFill>
          </a:endParaRPr>
        </a:p>
      </dgm:t>
    </dgm:pt>
    <dgm:pt modelId="{890EBF3C-528A-41F1-ADF0-135850B6DDE0}" type="sibTrans" cxnId="{231FAA87-A558-4F7C-A51A-7B437D17E72B}">
      <dgm:prSet/>
      <dgm:spPr/>
      <dgm:t>
        <a:bodyPr/>
        <a:lstStyle/>
        <a:p>
          <a:endParaRPr lang="ru-RU"/>
        </a:p>
      </dgm:t>
    </dgm:pt>
    <dgm:pt modelId="{FCD9A351-3FCF-4527-8BF5-1FE98147D3A1}" type="parTrans" cxnId="{231FAA87-A558-4F7C-A51A-7B437D17E72B}">
      <dgm:prSet/>
      <dgm:spPr/>
      <dgm:t>
        <a:bodyPr/>
        <a:lstStyle/>
        <a:p>
          <a:endParaRPr lang="ru-RU"/>
        </a:p>
      </dgm:t>
    </dgm:pt>
    <dgm:pt modelId="{5C822007-A190-4ED3-AFFC-67F70468F67D}">
      <dgm:prSet phldrT="[Текст]" custT="1"/>
      <dgm:spPr/>
      <dgm:t>
        <a:bodyPr/>
        <a:lstStyle/>
        <a:p>
          <a:r>
            <a:rPr lang="ru-RU" sz="1200" b="1" baseline="0" dirty="0" smtClean="0">
              <a:solidFill>
                <a:srgbClr val="FF6600"/>
              </a:solidFill>
            </a:rPr>
            <a:t>- дотации 6,23 %</a:t>
          </a:r>
          <a:endParaRPr lang="ru-RU" sz="1200" b="1" baseline="0" dirty="0">
            <a:solidFill>
              <a:srgbClr val="FF6600"/>
            </a:solidFill>
          </a:endParaRPr>
        </a:p>
      </dgm:t>
    </dgm:pt>
    <dgm:pt modelId="{0D30046D-5D03-4C59-B4DA-635C9629DEC6}" type="parTrans" cxnId="{F0856DA9-1171-481D-82D7-0245D25F6A54}">
      <dgm:prSet/>
      <dgm:spPr/>
      <dgm:t>
        <a:bodyPr/>
        <a:lstStyle/>
        <a:p>
          <a:endParaRPr lang="ru-RU"/>
        </a:p>
      </dgm:t>
    </dgm:pt>
    <dgm:pt modelId="{F603F2B6-081E-4793-B13A-2158EE3302DC}" type="sibTrans" cxnId="{F0856DA9-1171-481D-82D7-0245D25F6A54}">
      <dgm:prSet/>
      <dgm:spPr/>
      <dgm:t>
        <a:bodyPr/>
        <a:lstStyle/>
        <a:p>
          <a:endParaRPr lang="ru-RU"/>
        </a:p>
      </dgm:t>
    </dgm:pt>
    <dgm:pt modelId="{F4EF559F-CF92-4AD5-9251-C919B84CFC4C}" type="pres">
      <dgm:prSet presAssocID="{CD898D55-B06D-495A-B8D8-9029BA70F44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F5F34A3B-4C26-4AE0-9098-A5A5C918E7A8}" type="pres">
      <dgm:prSet presAssocID="{571C8E3F-6853-45C8-818C-4FE3636F28E5}" presName="parenttextcomposite" presStyleCnt="0"/>
      <dgm:spPr/>
    </dgm:pt>
    <dgm:pt modelId="{D6704DBB-27FB-4433-8A0F-BA63A04459AE}" type="pres">
      <dgm:prSet presAssocID="{571C8E3F-6853-45C8-818C-4FE3636F28E5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AD278-1BBA-4C5C-9CFB-5F6D12D80D13}" type="pres">
      <dgm:prSet presAssocID="{571C8E3F-6853-45C8-818C-4FE3636F28E5}" presName="parallelogramComposite" presStyleCnt="0"/>
      <dgm:spPr/>
    </dgm:pt>
    <dgm:pt modelId="{9EBE1FC2-54D9-4D4C-816A-D8BBD1AF12E8}" type="pres">
      <dgm:prSet presAssocID="{571C8E3F-6853-45C8-818C-4FE3636F28E5}" presName="parallelogram1" presStyleLbl="alignNode1" presStyleIdx="0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9CF0A8D1-59EF-48F3-B34A-11E2C00F48D3}" type="pres">
      <dgm:prSet presAssocID="{571C8E3F-6853-45C8-818C-4FE3636F28E5}" presName="parallelogram2" presStyleLbl="alignNode1" presStyleIdx="1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C8E7B696-89CF-4654-A0A1-723DC6165231}" type="pres">
      <dgm:prSet presAssocID="{571C8E3F-6853-45C8-818C-4FE3636F28E5}" presName="parallelogram3" presStyleLbl="alignNode1" presStyleIdx="2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78F9789E-BA63-4412-9208-1026C56028ED}" type="pres">
      <dgm:prSet presAssocID="{571C8E3F-6853-45C8-818C-4FE3636F28E5}" presName="parallelogram4" presStyleLbl="alignNode1" presStyleIdx="3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62C65C22-1939-449C-85FB-4BA1BB337B00}" type="pres">
      <dgm:prSet presAssocID="{571C8E3F-6853-45C8-818C-4FE3636F28E5}" presName="parallelogram5" presStyleLbl="alignNode1" presStyleIdx="4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F64F8721-F575-4A54-88BF-C7FBB5286D41}" type="pres">
      <dgm:prSet presAssocID="{571C8E3F-6853-45C8-818C-4FE3636F28E5}" presName="parallelogram6" presStyleLbl="alignNode1" presStyleIdx="5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8F539049-D7A6-4FE3-9BBE-F426F315180C}" type="pres">
      <dgm:prSet presAssocID="{571C8E3F-6853-45C8-818C-4FE3636F28E5}" presName="parallelogram7" presStyleLbl="alignNode1" presStyleIdx="6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F0BDE4E2-06DB-4B94-8D61-96EFD3C2D01D}" type="pres">
      <dgm:prSet presAssocID="{890EBF3C-528A-41F1-ADF0-135850B6DDE0}" presName="sibTrans" presStyleCnt="0"/>
      <dgm:spPr/>
    </dgm:pt>
    <dgm:pt modelId="{20A7838A-B285-47DA-B515-F8432158F17B}" type="pres">
      <dgm:prSet presAssocID="{5C822007-A190-4ED3-AFFC-67F70468F67D}" presName="parenttextcomposite" presStyleCnt="0"/>
      <dgm:spPr/>
    </dgm:pt>
    <dgm:pt modelId="{E32CEA08-59B0-4EBB-B38C-F2465F28AB15}" type="pres">
      <dgm:prSet presAssocID="{5C822007-A190-4ED3-AFFC-67F70468F67D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039D1-2EE0-48D3-8C2F-0D3266C72B32}" type="pres">
      <dgm:prSet presAssocID="{5C822007-A190-4ED3-AFFC-67F70468F67D}" presName="parallelogramComposite" presStyleCnt="0"/>
      <dgm:spPr/>
    </dgm:pt>
    <dgm:pt modelId="{F4A7658B-D146-4B11-9EB8-D5A3E4CFC4CD}" type="pres">
      <dgm:prSet presAssocID="{5C822007-A190-4ED3-AFFC-67F70468F67D}" presName="parallelogram1" presStyleLbl="alignNode1" presStyleIdx="7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3E7619F2-C750-46EB-B9B3-A9D5B5202E25}" type="pres">
      <dgm:prSet presAssocID="{5C822007-A190-4ED3-AFFC-67F70468F67D}" presName="parallelogram2" presStyleLbl="alignNode1" presStyleIdx="8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8F164876-7BCB-4DC3-8A2C-DD00142D4BB2}" type="pres">
      <dgm:prSet presAssocID="{5C822007-A190-4ED3-AFFC-67F70468F67D}" presName="parallelogram3" presStyleLbl="alignNode1" presStyleIdx="9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10366D28-7EAB-4833-ACB2-278F3F68C87B}" type="pres">
      <dgm:prSet presAssocID="{5C822007-A190-4ED3-AFFC-67F70468F67D}" presName="parallelogram4" presStyleLbl="alignNode1" presStyleIdx="10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6A5D101C-9C47-4F4A-8AF1-A7E91BD2A7FF}" type="pres">
      <dgm:prSet presAssocID="{5C822007-A190-4ED3-AFFC-67F70468F67D}" presName="parallelogram5" presStyleLbl="alignNode1" presStyleIdx="11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65B467D5-3EE6-42AD-ACCA-D4DF1D38C2B8}" type="pres">
      <dgm:prSet presAssocID="{5C822007-A190-4ED3-AFFC-67F70468F67D}" presName="parallelogram6" presStyleLbl="alignNode1" presStyleIdx="12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7BF44CB9-6DC2-48B8-BFD3-116A2FDE7FBC}" type="pres">
      <dgm:prSet presAssocID="{5C822007-A190-4ED3-AFFC-67F70468F67D}" presName="parallelogram7" presStyleLbl="alignNode1" presStyleIdx="13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66E35E29-F6D2-4C59-9CB8-E146E49A8649}" type="pres">
      <dgm:prSet presAssocID="{F603F2B6-081E-4793-B13A-2158EE3302DC}" presName="sibTrans" presStyleCnt="0"/>
      <dgm:spPr/>
    </dgm:pt>
    <dgm:pt modelId="{C30290C7-D19E-425A-B4DD-FBC9293CB732}" type="pres">
      <dgm:prSet presAssocID="{D44EC688-4AB9-4DBD-A68C-1EED3BEC8B9B}" presName="parenttextcomposite" presStyleCnt="0"/>
      <dgm:spPr/>
    </dgm:pt>
    <dgm:pt modelId="{494548A3-7745-4107-B8CF-A316F4101ED9}" type="pres">
      <dgm:prSet presAssocID="{D44EC688-4AB9-4DBD-A68C-1EED3BEC8B9B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0835A-FE6E-4AC8-BFA8-3A36E879EDC5}" type="pres">
      <dgm:prSet presAssocID="{D44EC688-4AB9-4DBD-A68C-1EED3BEC8B9B}" presName="parallelogramComposite" presStyleCnt="0"/>
      <dgm:spPr/>
    </dgm:pt>
    <dgm:pt modelId="{5FF683B2-70F9-4FFA-8A37-3EA0AFBB43A2}" type="pres">
      <dgm:prSet presAssocID="{D44EC688-4AB9-4DBD-A68C-1EED3BEC8B9B}" presName="parallelogram1" presStyleLbl="alignNode1" presStyleIdx="14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E90BF58F-5137-4533-A828-DA0191BE5AFD}" type="pres">
      <dgm:prSet presAssocID="{D44EC688-4AB9-4DBD-A68C-1EED3BEC8B9B}" presName="parallelogram2" presStyleLbl="alignNode1" presStyleIdx="15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9583EFC5-4C8A-4EF5-A25F-A6EF6A33AE96}" type="pres">
      <dgm:prSet presAssocID="{D44EC688-4AB9-4DBD-A68C-1EED3BEC8B9B}" presName="parallelogram3" presStyleLbl="alignNode1" presStyleIdx="16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F4DE9027-D3ED-470F-AD67-42C082BAB013}" type="pres">
      <dgm:prSet presAssocID="{D44EC688-4AB9-4DBD-A68C-1EED3BEC8B9B}" presName="parallelogram4" presStyleLbl="alignNode1" presStyleIdx="17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B29EAD28-503C-4F8D-B5FC-C493499C2620}" type="pres">
      <dgm:prSet presAssocID="{D44EC688-4AB9-4DBD-A68C-1EED3BEC8B9B}" presName="parallelogram5" presStyleLbl="alignNode1" presStyleIdx="18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B7D145E0-22E5-4AB0-BA2F-0BA809202D29}" type="pres">
      <dgm:prSet presAssocID="{D44EC688-4AB9-4DBD-A68C-1EED3BEC8B9B}" presName="parallelogram6" presStyleLbl="alignNode1" presStyleIdx="19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5F7ACF53-3ADA-482E-AE9A-86D9B3C918EE}" type="pres">
      <dgm:prSet presAssocID="{D44EC688-4AB9-4DBD-A68C-1EED3BEC8B9B}" presName="parallelogram7" presStyleLbl="alignNode1" presStyleIdx="20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B8C7C0D6-48E4-48BC-91BB-39637FC77D4B}" type="pres">
      <dgm:prSet presAssocID="{E855A965-2A93-4938-A0AC-B86AA5F9754C}" presName="sibTrans" presStyleCnt="0"/>
      <dgm:spPr/>
    </dgm:pt>
    <dgm:pt modelId="{8CFD19D4-C7D3-40F3-8EED-0D6442FC4A11}" type="pres">
      <dgm:prSet presAssocID="{2405629C-605A-471C-BD6D-5F5F48019E88}" presName="parenttextcomposite" presStyleCnt="0"/>
      <dgm:spPr/>
    </dgm:pt>
    <dgm:pt modelId="{1B516E67-BDDA-4723-BB16-CE48F531AB32}" type="pres">
      <dgm:prSet presAssocID="{2405629C-605A-471C-BD6D-5F5F48019E88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37126-FC9B-4BA6-AA47-948A6AD33AA8}" type="pres">
      <dgm:prSet presAssocID="{2405629C-605A-471C-BD6D-5F5F48019E88}" presName="parallelogramComposite" presStyleCnt="0"/>
      <dgm:spPr/>
    </dgm:pt>
    <dgm:pt modelId="{8A5F02AE-5C64-4B62-9DD7-0A4639BD1697}" type="pres">
      <dgm:prSet presAssocID="{2405629C-605A-471C-BD6D-5F5F48019E88}" presName="parallelogram1" presStyleLbl="alignNode1" presStyleIdx="21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BBAD2568-5FBC-4147-BF80-778BE10FDBB3}" type="pres">
      <dgm:prSet presAssocID="{2405629C-605A-471C-BD6D-5F5F48019E88}" presName="parallelogram2" presStyleLbl="alignNode1" presStyleIdx="22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FA552F39-87A8-4D2B-BF27-21608F5DF2C1}" type="pres">
      <dgm:prSet presAssocID="{2405629C-605A-471C-BD6D-5F5F48019E88}" presName="parallelogram3" presStyleLbl="alignNode1" presStyleIdx="23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4908FD4C-A474-4393-888C-629914E3A0EE}" type="pres">
      <dgm:prSet presAssocID="{2405629C-605A-471C-BD6D-5F5F48019E88}" presName="parallelogram4" presStyleLbl="alignNode1" presStyleIdx="24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F99D6EC8-43E5-4743-971B-5FC267C92ADA}" type="pres">
      <dgm:prSet presAssocID="{2405629C-605A-471C-BD6D-5F5F48019E88}" presName="parallelogram5" presStyleLbl="alignNode1" presStyleIdx="25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2E44F49E-ABD7-4712-8C6A-48FC8207E4AB}" type="pres">
      <dgm:prSet presAssocID="{2405629C-605A-471C-BD6D-5F5F48019E88}" presName="parallelogram6" presStyleLbl="alignNode1" presStyleIdx="26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4263B51C-49A3-4FC1-8927-C6AC6C8C0DD6}" type="pres">
      <dgm:prSet presAssocID="{2405629C-605A-471C-BD6D-5F5F48019E88}" presName="parallelogram7" presStyleLbl="alignNode1" presStyleIdx="27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4E6729E2-58A1-4270-BA27-AA5AAAAD8CCF}" type="pres">
      <dgm:prSet presAssocID="{B12AA5D6-7579-4465-B6AF-67ED9E9AC83C}" presName="sibTrans" presStyleCnt="0"/>
      <dgm:spPr/>
    </dgm:pt>
    <dgm:pt modelId="{98484BB0-91C3-48C3-817E-60815103B550}" type="pres">
      <dgm:prSet presAssocID="{F0AEFEDC-627F-4D6F-99AC-D53ECC0DCEA5}" presName="parenttextcomposite" presStyleCnt="0"/>
      <dgm:spPr/>
    </dgm:pt>
    <dgm:pt modelId="{B1C1A506-50C7-4EC1-8945-D9A9B81B81AE}" type="pres">
      <dgm:prSet presAssocID="{F0AEFEDC-627F-4D6F-99AC-D53ECC0DCEA5}" presName="parenttext" presStyleLbl="revTx" presStyleIdx="4" presStyleCnt="5" custLinFactNeighborX="-1261" custLinFactNeighborY="3106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90A4A-6878-4A20-BA24-18A3EF9BE45A}" type="pres">
      <dgm:prSet presAssocID="{F0AEFEDC-627F-4D6F-99AC-D53ECC0DCEA5}" presName="parallelogramComposite" presStyleCnt="0"/>
      <dgm:spPr/>
    </dgm:pt>
    <dgm:pt modelId="{92DDC0BB-513E-449A-959F-E0667F1F0453}" type="pres">
      <dgm:prSet presAssocID="{F0AEFEDC-627F-4D6F-99AC-D53ECC0DCEA5}" presName="parallelogram1" presStyleLbl="alignNode1" presStyleIdx="28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5ABED6AD-C4D2-4053-A082-F1D171E3F95F}" type="pres">
      <dgm:prSet presAssocID="{F0AEFEDC-627F-4D6F-99AC-D53ECC0DCEA5}" presName="parallelogram2" presStyleLbl="alignNode1" presStyleIdx="29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9C879B4C-28F0-477F-A759-087F97531626}" type="pres">
      <dgm:prSet presAssocID="{F0AEFEDC-627F-4D6F-99AC-D53ECC0DCEA5}" presName="parallelogram3" presStyleLbl="alignNode1" presStyleIdx="30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727D536B-3B19-4759-814A-C0324FDB761B}" type="pres">
      <dgm:prSet presAssocID="{F0AEFEDC-627F-4D6F-99AC-D53ECC0DCEA5}" presName="parallelogram4" presStyleLbl="alignNode1" presStyleIdx="31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0FAB85DE-AED9-4C9A-9E15-78A46FF1D404}" type="pres">
      <dgm:prSet presAssocID="{F0AEFEDC-627F-4D6F-99AC-D53ECC0DCEA5}" presName="parallelogram5" presStyleLbl="alignNode1" presStyleIdx="32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32B1CA3B-D35C-4CA8-AF07-E54801A4303F}" type="pres">
      <dgm:prSet presAssocID="{F0AEFEDC-627F-4D6F-99AC-D53ECC0DCEA5}" presName="parallelogram6" presStyleLbl="alignNode1" presStyleIdx="33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25C09AAF-9AD9-45EA-896F-7B686484D600}" type="pres">
      <dgm:prSet presAssocID="{F0AEFEDC-627F-4D6F-99AC-D53ECC0DCEA5}" presName="parallelogram7" presStyleLbl="alignNode1" presStyleIdx="34" presStyleCnt="35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</dgm:ptLst>
  <dgm:cxnLst>
    <dgm:cxn modelId="{E101C866-4BEA-4B9F-B7AC-C3EAFA76971F}" type="presOf" srcId="{CD898D55-B06D-495A-B8D8-9029BA70F44F}" destId="{F4EF559F-CF92-4AD5-9251-C919B84CFC4C}" srcOrd="0" destOrd="0" presId="urn:microsoft.com/office/officeart/2008/layout/VerticalAccentList"/>
    <dgm:cxn modelId="{231FAA87-A558-4F7C-A51A-7B437D17E72B}" srcId="{CD898D55-B06D-495A-B8D8-9029BA70F44F}" destId="{571C8E3F-6853-45C8-818C-4FE3636F28E5}" srcOrd="0" destOrd="0" parTransId="{FCD9A351-3FCF-4527-8BF5-1FE98147D3A1}" sibTransId="{890EBF3C-528A-41F1-ADF0-135850B6DDE0}"/>
    <dgm:cxn modelId="{D89C4D45-D098-47AD-B78E-B0AD034EA98E}" type="presOf" srcId="{D44EC688-4AB9-4DBD-A68C-1EED3BEC8B9B}" destId="{494548A3-7745-4107-B8CF-A316F4101ED9}" srcOrd="0" destOrd="0" presId="urn:microsoft.com/office/officeart/2008/layout/VerticalAccentList"/>
    <dgm:cxn modelId="{C317A126-2DA0-4155-B7E8-79ADD28A54F9}" type="presOf" srcId="{F0AEFEDC-627F-4D6F-99AC-D53ECC0DCEA5}" destId="{B1C1A506-50C7-4EC1-8945-D9A9B81B81AE}" srcOrd="0" destOrd="0" presId="urn:microsoft.com/office/officeart/2008/layout/VerticalAccentList"/>
    <dgm:cxn modelId="{7CCF28BA-4523-4230-8494-1E137F65E0B8}" srcId="{CD898D55-B06D-495A-B8D8-9029BA70F44F}" destId="{2405629C-605A-471C-BD6D-5F5F48019E88}" srcOrd="3" destOrd="0" parTransId="{E9408F46-7F93-46E1-A931-94929216206D}" sibTransId="{B12AA5D6-7579-4465-B6AF-67ED9E9AC83C}"/>
    <dgm:cxn modelId="{00BC9687-47A3-43FD-975A-ECBE707E8474}" type="presOf" srcId="{5C822007-A190-4ED3-AFFC-67F70468F67D}" destId="{E32CEA08-59B0-4EBB-B38C-F2465F28AB15}" srcOrd="0" destOrd="0" presId="urn:microsoft.com/office/officeart/2008/layout/VerticalAccentList"/>
    <dgm:cxn modelId="{B4AAE807-0C47-4A90-B66C-B328A7FC1332}" type="presOf" srcId="{571C8E3F-6853-45C8-818C-4FE3636F28E5}" destId="{D6704DBB-27FB-4433-8A0F-BA63A04459AE}" srcOrd="0" destOrd="0" presId="urn:microsoft.com/office/officeart/2008/layout/VerticalAccentList"/>
    <dgm:cxn modelId="{9401A819-39F1-4FE1-8A71-E312C2B36691}" srcId="{CD898D55-B06D-495A-B8D8-9029BA70F44F}" destId="{D44EC688-4AB9-4DBD-A68C-1EED3BEC8B9B}" srcOrd="2" destOrd="0" parTransId="{44DCFE2F-7D13-4166-B3E2-43511E598717}" sibTransId="{E855A965-2A93-4938-A0AC-B86AA5F9754C}"/>
    <dgm:cxn modelId="{F0856DA9-1171-481D-82D7-0245D25F6A54}" srcId="{CD898D55-B06D-495A-B8D8-9029BA70F44F}" destId="{5C822007-A190-4ED3-AFFC-67F70468F67D}" srcOrd="1" destOrd="0" parTransId="{0D30046D-5D03-4C59-B4DA-635C9629DEC6}" sibTransId="{F603F2B6-081E-4793-B13A-2158EE3302DC}"/>
    <dgm:cxn modelId="{DE20C53E-D6C2-4574-8BAF-25DBAF689FA6}" type="presOf" srcId="{2405629C-605A-471C-BD6D-5F5F48019E88}" destId="{1B516E67-BDDA-4723-BB16-CE48F531AB32}" srcOrd="0" destOrd="0" presId="urn:microsoft.com/office/officeart/2008/layout/VerticalAccentList"/>
    <dgm:cxn modelId="{2AEF7B9C-9A54-4B52-B244-C84B667E3021}" srcId="{CD898D55-B06D-495A-B8D8-9029BA70F44F}" destId="{F0AEFEDC-627F-4D6F-99AC-D53ECC0DCEA5}" srcOrd="4" destOrd="0" parTransId="{BC4ED0D6-0E8D-4CCB-BE24-E88FBB9644C0}" sibTransId="{8D214F5C-0AFE-4C55-B7BC-891A9E364A0A}"/>
    <dgm:cxn modelId="{31BB6F0A-ADF3-4043-A331-07C104F1F21A}" type="presParOf" srcId="{F4EF559F-CF92-4AD5-9251-C919B84CFC4C}" destId="{F5F34A3B-4C26-4AE0-9098-A5A5C918E7A8}" srcOrd="0" destOrd="0" presId="urn:microsoft.com/office/officeart/2008/layout/VerticalAccentList"/>
    <dgm:cxn modelId="{96E086BF-5DBF-4E7C-9F7C-BAE8E65B53AD}" type="presParOf" srcId="{F5F34A3B-4C26-4AE0-9098-A5A5C918E7A8}" destId="{D6704DBB-27FB-4433-8A0F-BA63A04459AE}" srcOrd="0" destOrd="0" presId="urn:microsoft.com/office/officeart/2008/layout/VerticalAccentList"/>
    <dgm:cxn modelId="{83F3A60C-9813-4D66-AFF7-8532CFCC8BE9}" type="presParOf" srcId="{F4EF559F-CF92-4AD5-9251-C919B84CFC4C}" destId="{DC0AD278-1BBA-4C5C-9CFB-5F6D12D80D13}" srcOrd="1" destOrd="0" presId="urn:microsoft.com/office/officeart/2008/layout/VerticalAccentList"/>
    <dgm:cxn modelId="{7F4E66B3-494F-408E-98BA-83070DFA3A9D}" type="presParOf" srcId="{DC0AD278-1BBA-4C5C-9CFB-5F6D12D80D13}" destId="{9EBE1FC2-54D9-4D4C-816A-D8BBD1AF12E8}" srcOrd="0" destOrd="0" presId="urn:microsoft.com/office/officeart/2008/layout/VerticalAccentList"/>
    <dgm:cxn modelId="{E923091F-E5AC-4200-BDF4-8C5E29CEA655}" type="presParOf" srcId="{DC0AD278-1BBA-4C5C-9CFB-5F6D12D80D13}" destId="{9CF0A8D1-59EF-48F3-B34A-11E2C00F48D3}" srcOrd="1" destOrd="0" presId="urn:microsoft.com/office/officeart/2008/layout/VerticalAccentList"/>
    <dgm:cxn modelId="{FFE42AFA-6CD9-4A2B-A23E-4C8B047EE654}" type="presParOf" srcId="{DC0AD278-1BBA-4C5C-9CFB-5F6D12D80D13}" destId="{C8E7B696-89CF-4654-A0A1-723DC6165231}" srcOrd="2" destOrd="0" presId="urn:microsoft.com/office/officeart/2008/layout/VerticalAccentList"/>
    <dgm:cxn modelId="{342205B6-68C9-4BE5-A10C-1F225205C0C8}" type="presParOf" srcId="{DC0AD278-1BBA-4C5C-9CFB-5F6D12D80D13}" destId="{78F9789E-BA63-4412-9208-1026C56028ED}" srcOrd="3" destOrd="0" presId="urn:microsoft.com/office/officeart/2008/layout/VerticalAccentList"/>
    <dgm:cxn modelId="{48AECCB0-2DEA-4FB3-8631-9B6691C980F8}" type="presParOf" srcId="{DC0AD278-1BBA-4C5C-9CFB-5F6D12D80D13}" destId="{62C65C22-1939-449C-85FB-4BA1BB337B00}" srcOrd="4" destOrd="0" presId="urn:microsoft.com/office/officeart/2008/layout/VerticalAccentList"/>
    <dgm:cxn modelId="{46E9E1C1-AB06-4B30-8183-55FBB8E4B173}" type="presParOf" srcId="{DC0AD278-1BBA-4C5C-9CFB-5F6D12D80D13}" destId="{F64F8721-F575-4A54-88BF-C7FBB5286D41}" srcOrd="5" destOrd="0" presId="urn:microsoft.com/office/officeart/2008/layout/VerticalAccentList"/>
    <dgm:cxn modelId="{49BDAC53-9449-4A28-8BA5-EA93C227D419}" type="presParOf" srcId="{DC0AD278-1BBA-4C5C-9CFB-5F6D12D80D13}" destId="{8F539049-D7A6-4FE3-9BBE-F426F315180C}" srcOrd="6" destOrd="0" presId="urn:microsoft.com/office/officeart/2008/layout/VerticalAccentList"/>
    <dgm:cxn modelId="{99E38557-2272-4B43-B168-BB7B4ADA0C33}" type="presParOf" srcId="{F4EF559F-CF92-4AD5-9251-C919B84CFC4C}" destId="{F0BDE4E2-06DB-4B94-8D61-96EFD3C2D01D}" srcOrd="2" destOrd="0" presId="urn:microsoft.com/office/officeart/2008/layout/VerticalAccentList"/>
    <dgm:cxn modelId="{5F0F2987-F293-4283-ADA1-038D5D772056}" type="presParOf" srcId="{F4EF559F-CF92-4AD5-9251-C919B84CFC4C}" destId="{20A7838A-B285-47DA-B515-F8432158F17B}" srcOrd="3" destOrd="0" presId="urn:microsoft.com/office/officeart/2008/layout/VerticalAccentList"/>
    <dgm:cxn modelId="{C782F5FC-8AD2-4D70-BDAC-29FD2AE09813}" type="presParOf" srcId="{20A7838A-B285-47DA-B515-F8432158F17B}" destId="{E32CEA08-59B0-4EBB-B38C-F2465F28AB15}" srcOrd="0" destOrd="0" presId="urn:microsoft.com/office/officeart/2008/layout/VerticalAccentList"/>
    <dgm:cxn modelId="{1AE2FF51-D98F-4003-AF2B-1109257931FD}" type="presParOf" srcId="{F4EF559F-CF92-4AD5-9251-C919B84CFC4C}" destId="{3FA039D1-2EE0-48D3-8C2F-0D3266C72B32}" srcOrd="4" destOrd="0" presId="urn:microsoft.com/office/officeart/2008/layout/VerticalAccentList"/>
    <dgm:cxn modelId="{8A0370F8-2623-4834-A213-5C30168BCAFF}" type="presParOf" srcId="{3FA039D1-2EE0-48D3-8C2F-0D3266C72B32}" destId="{F4A7658B-D146-4B11-9EB8-D5A3E4CFC4CD}" srcOrd="0" destOrd="0" presId="urn:microsoft.com/office/officeart/2008/layout/VerticalAccentList"/>
    <dgm:cxn modelId="{75256F51-8F40-4884-A666-70DC49F34E99}" type="presParOf" srcId="{3FA039D1-2EE0-48D3-8C2F-0D3266C72B32}" destId="{3E7619F2-C750-46EB-B9B3-A9D5B5202E25}" srcOrd="1" destOrd="0" presId="urn:microsoft.com/office/officeart/2008/layout/VerticalAccentList"/>
    <dgm:cxn modelId="{2114BE6C-4BB5-407A-A9D8-81EA43421F16}" type="presParOf" srcId="{3FA039D1-2EE0-48D3-8C2F-0D3266C72B32}" destId="{8F164876-7BCB-4DC3-8A2C-DD00142D4BB2}" srcOrd="2" destOrd="0" presId="urn:microsoft.com/office/officeart/2008/layout/VerticalAccentList"/>
    <dgm:cxn modelId="{2E85416A-7A5B-4915-B679-BF7AA81C1269}" type="presParOf" srcId="{3FA039D1-2EE0-48D3-8C2F-0D3266C72B32}" destId="{10366D28-7EAB-4833-ACB2-278F3F68C87B}" srcOrd="3" destOrd="0" presId="urn:microsoft.com/office/officeart/2008/layout/VerticalAccentList"/>
    <dgm:cxn modelId="{4489ACC5-2DD1-4523-97B8-DE31EDF30FCC}" type="presParOf" srcId="{3FA039D1-2EE0-48D3-8C2F-0D3266C72B32}" destId="{6A5D101C-9C47-4F4A-8AF1-A7E91BD2A7FF}" srcOrd="4" destOrd="0" presId="urn:microsoft.com/office/officeart/2008/layout/VerticalAccentList"/>
    <dgm:cxn modelId="{84C8F5A2-0B2F-45AF-9F42-137474F9B9B1}" type="presParOf" srcId="{3FA039D1-2EE0-48D3-8C2F-0D3266C72B32}" destId="{65B467D5-3EE6-42AD-ACCA-D4DF1D38C2B8}" srcOrd="5" destOrd="0" presId="urn:microsoft.com/office/officeart/2008/layout/VerticalAccentList"/>
    <dgm:cxn modelId="{48C8956F-C42B-44CD-A812-562CB35C6142}" type="presParOf" srcId="{3FA039D1-2EE0-48D3-8C2F-0D3266C72B32}" destId="{7BF44CB9-6DC2-48B8-BFD3-116A2FDE7FBC}" srcOrd="6" destOrd="0" presId="urn:microsoft.com/office/officeart/2008/layout/VerticalAccentList"/>
    <dgm:cxn modelId="{B3E53510-DE72-456C-8AB5-72D566B6F935}" type="presParOf" srcId="{F4EF559F-CF92-4AD5-9251-C919B84CFC4C}" destId="{66E35E29-F6D2-4C59-9CB8-E146E49A8649}" srcOrd="5" destOrd="0" presId="urn:microsoft.com/office/officeart/2008/layout/VerticalAccentList"/>
    <dgm:cxn modelId="{D8AA89B9-BA6C-4B89-B7FD-2C4BE25FE5CD}" type="presParOf" srcId="{F4EF559F-CF92-4AD5-9251-C919B84CFC4C}" destId="{C30290C7-D19E-425A-B4DD-FBC9293CB732}" srcOrd="6" destOrd="0" presId="urn:microsoft.com/office/officeart/2008/layout/VerticalAccentList"/>
    <dgm:cxn modelId="{1F7E3878-A9A2-49AF-BE10-EFF2E02E17CF}" type="presParOf" srcId="{C30290C7-D19E-425A-B4DD-FBC9293CB732}" destId="{494548A3-7745-4107-B8CF-A316F4101ED9}" srcOrd="0" destOrd="0" presId="urn:microsoft.com/office/officeart/2008/layout/VerticalAccentList"/>
    <dgm:cxn modelId="{4BFE01AE-1316-4756-ACFD-B4BEAED4D29C}" type="presParOf" srcId="{F4EF559F-CF92-4AD5-9251-C919B84CFC4C}" destId="{8C00835A-FE6E-4AC8-BFA8-3A36E879EDC5}" srcOrd="7" destOrd="0" presId="urn:microsoft.com/office/officeart/2008/layout/VerticalAccentList"/>
    <dgm:cxn modelId="{5C9F8A49-4881-4ED6-A23F-39E6FD6E413F}" type="presParOf" srcId="{8C00835A-FE6E-4AC8-BFA8-3A36E879EDC5}" destId="{5FF683B2-70F9-4FFA-8A37-3EA0AFBB43A2}" srcOrd="0" destOrd="0" presId="urn:microsoft.com/office/officeart/2008/layout/VerticalAccentList"/>
    <dgm:cxn modelId="{1BAE00C0-F1B0-47FC-8C2F-B8819A740D53}" type="presParOf" srcId="{8C00835A-FE6E-4AC8-BFA8-3A36E879EDC5}" destId="{E90BF58F-5137-4533-A828-DA0191BE5AFD}" srcOrd="1" destOrd="0" presId="urn:microsoft.com/office/officeart/2008/layout/VerticalAccentList"/>
    <dgm:cxn modelId="{B268502B-434F-433B-BE5D-AF2DEAE8811E}" type="presParOf" srcId="{8C00835A-FE6E-4AC8-BFA8-3A36E879EDC5}" destId="{9583EFC5-4C8A-4EF5-A25F-A6EF6A33AE96}" srcOrd="2" destOrd="0" presId="urn:microsoft.com/office/officeart/2008/layout/VerticalAccentList"/>
    <dgm:cxn modelId="{A412654F-101C-4144-9E23-244F24D9B854}" type="presParOf" srcId="{8C00835A-FE6E-4AC8-BFA8-3A36E879EDC5}" destId="{F4DE9027-D3ED-470F-AD67-42C082BAB013}" srcOrd="3" destOrd="0" presId="urn:microsoft.com/office/officeart/2008/layout/VerticalAccentList"/>
    <dgm:cxn modelId="{B1E35AF1-F10C-4E54-90C2-B95D88DDECC4}" type="presParOf" srcId="{8C00835A-FE6E-4AC8-BFA8-3A36E879EDC5}" destId="{B29EAD28-503C-4F8D-B5FC-C493499C2620}" srcOrd="4" destOrd="0" presId="urn:microsoft.com/office/officeart/2008/layout/VerticalAccentList"/>
    <dgm:cxn modelId="{C15B15C7-6160-4795-8414-8BFBE55EC57D}" type="presParOf" srcId="{8C00835A-FE6E-4AC8-BFA8-3A36E879EDC5}" destId="{B7D145E0-22E5-4AB0-BA2F-0BA809202D29}" srcOrd="5" destOrd="0" presId="urn:microsoft.com/office/officeart/2008/layout/VerticalAccentList"/>
    <dgm:cxn modelId="{CDF6B816-A0E4-448A-A9EA-9174DDD9290B}" type="presParOf" srcId="{8C00835A-FE6E-4AC8-BFA8-3A36E879EDC5}" destId="{5F7ACF53-3ADA-482E-AE9A-86D9B3C918EE}" srcOrd="6" destOrd="0" presId="urn:microsoft.com/office/officeart/2008/layout/VerticalAccentList"/>
    <dgm:cxn modelId="{6BA3ECED-C3F8-461E-A347-B41F1DF982BC}" type="presParOf" srcId="{F4EF559F-CF92-4AD5-9251-C919B84CFC4C}" destId="{B8C7C0D6-48E4-48BC-91BB-39637FC77D4B}" srcOrd="8" destOrd="0" presId="urn:microsoft.com/office/officeart/2008/layout/VerticalAccentList"/>
    <dgm:cxn modelId="{C190FA6A-A273-4086-8167-B49BB052ED49}" type="presParOf" srcId="{F4EF559F-CF92-4AD5-9251-C919B84CFC4C}" destId="{8CFD19D4-C7D3-40F3-8EED-0D6442FC4A11}" srcOrd="9" destOrd="0" presId="urn:microsoft.com/office/officeart/2008/layout/VerticalAccentList"/>
    <dgm:cxn modelId="{0519A72F-EFE2-4B5F-8FF2-AB241A7B9C54}" type="presParOf" srcId="{8CFD19D4-C7D3-40F3-8EED-0D6442FC4A11}" destId="{1B516E67-BDDA-4723-BB16-CE48F531AB32}" srcOrd="0" destOrd="0" presId="urn:microsoft.com/office/officeart/2008/layout/VerticalAccentList"/>
    <dgm:cxn modelId="{5A0B6592-D817-41AC-8912-2DB061A1F816}" type="presParOf" srcId="{F4EF559F-CF92-4AD5-9251-C919B84CFC4C}" destId="{F4937126-FC9B-4BA6-AA47-948A6AD33AA8}" srcOrd="10" destOrd="0" presId="urn:microsoft.com/office/officeart/2008/layout/VerticalAccentList"/>
    <dgm:cxn modelId="{67EEE7C0-677A-435F-92A5-68E289471F1A}" type="presParOf" srcId="{F4937126-FC9B-4BA6-AA47-948A6AD33AA8}" destId="{8A5F02AE-5C64-4B62-9DD7-0A4639BD1697}" srcOrd="0" destOrd="0" presId="urn:microsoft.com/office/officeart/2008/layout/VerticalAccentList"/>
    <dgm:cxn modelId="{27E2335E-55C0-4064-BFB9-1A23C625EA9C}" type="presParOf" srcId="{F4937126-FC9B-4BA6-AA47-948A6AD33AA8}" destId="{BBAD2568-5FBC-4147-BF80-778BE10FDBB3}" srcOrd="1" destOrd="0" presId="urn:microsoft.com/office/officeart/2008/layout/VerticalAccentList"/>
    <dgm:cxn modelId="{320E54D3-B72B-4E8A-BF48-580BB8B944B5}" type="presParOf" srcId="{F4937126-FC9B-4BA6-AA47-948A6AD33AA8}" destId="{FA552F39-87A8-4D2B-BF27-21608F5DF2C1}" srcOrd="2" destOrd="0" presId="urn:microsoft.com/office/officeart/2008/layout/VerticalAccentList"/>
    <dgm:cxn modelId="{638EB5FF-E2C9-4542-B5E3-832173A5EC7B}" type="presParOf" srcId="{F4937126-FC9B-4BA6-AA47-948A6AD33AA8}" destId="{4908FD4C-A474-4393-888C-629914E3A0EE}" srcOrd="3" destOrd="0" presId="urn:microsoft.com/office/officeart/2008/layout/VerticalAccentList"/>
    <dgm:cxn modelId="{16824EE1-81D3-4CDC-B99C-CD3B36D448FF}" type="presParOf" srcId="{F4937126-FC9B-4BA6-AA47-948A6AD33AA8}" destId="{F99D6EC8-43E5-4743-971B-5FC267C92ADA}" srcOrd="4" destOrd="0" presId="urn:microsoft.com/office/officeart/2008/layout/VerticalAccentList"/>
    <dgm:cxn modelId="{BAD617E1-5BEA-4D4C-AE72-1DD20033ADD2}" type="presParOf" srcId="{F4937126-FC9B-4BA6-AA47-948A6AD33AA8}" destId="{2E44F49E-ABD7-4712-8C6A-48FC8207E4AB}" srcOrd="5" destOrd="0" presId="urn:microsoft.com/office/officeart/2008/layout/VerticalAccentList"/>
    <dgm:cxn modelId="{F3CF594F-BF70-4C4C-BBC9-B1BB8F8986B6}" type="presParOf" srcId="{F4937126-FC9B-4BA6-AA47-948A6AD33AA8}" destId="{4263B51C-49A3-4FC1-8927-C6AC6C8C0DD6}" srcOrd="6" destOrd="0" presId="urn:microsoft.com/office/officeart/2008/layout/VerticalAccentList"/>
    <dgm:cxn modelId="{CBAF7BA3-AAF4-4F98-9B2B-31286A91F9D9}" type="presParOf" srcId="{F4EF559F-CF92-4AD5-9251-C919B84CFC4C}" destId="{4E6729E2-58A1-4270-BA27-AA5AAAAD8CCF}" srcOrd="11" destOrd="0" presId="urn:microsoft.com/office/officeart/2008/layout/VerticalAccentList"/>
    <dgm:cxn modelId="{21041426-ED71-4BDC-9C40-50497E7BB2DD}" type="presParOf" srcId="{F4EF559F-CF92-4AD5-9251-C919B84CFC4C}" destId="{98484BB0-91C3-48C3-817E-60815103B550}" srcOrd="12" destOrd="0" presId="urn:microsoft.com/office/officeart/2008/layout/VerticalAccentList"/>
    <dgm:cxn modelId="{D625D99A-7396-412C-A64D-54A0CFA2EF46}" type="presParOf" srcId="{98484BB0-91C3-48C3-817E-60815103B550}" destId="{B1C1A506-50C7-4EC1-8945-D9A9B81B81AE}" srcOrd="0" destOrd="0" presId="urn:microsoft.com/office/officeart/2008/layout/VerticalAccentList"/>
    <dgm:cxn modelId="{D09FD870-5D4C-40CD-943C-FA30892627D7}" type="presParOf" srcId="{F4EF559F-CF92-4AD5-9251-C919B84CFC4C}" destId="{27590A4A-6878-4A20-BA24-18A3EF9BE45A}" srcOrd="13" destOrd="0" presId="urn:microsoft.com/office/officeart/2008/layout/VerticalAccentList"/>
    <dgm:cxn modelId="{D87453F4-9182-407B-BB27-AB62B48EDE8C}" type="presParOf" srcId="{27590A4A-6878-4A20-BA24-18A3EF9BE45A}" destId="{92DDC0BB-513E-449A-959F-E0667F1F0453}" srcOrd="0" destOrd="0" presId="urn:microsoft.com/office/officeart/2008/layout/VerticalAccentList"/>
    <dgm:cxn modelId="{65E53C1E-F0E3-4C44-9F84-C254AD4E465B}" type="presParOf" srcId="{27590A4A-6878-4A20-BA24-18A3EF9BE45A}" destId="{5ABED6AD-C4D2-4053-A082-F1D171E3F95F}" srcOrd="1" destOrd="0" presId="urn:microsoft.com/office/officeart/2008/layout/VerticalAccentList"/>
    <dgm:cxn modelId="{D84B5A5E-4D6F-44B1-BEEF-C195DA3F539E}" type="presParOf" srcId="{27590A4A-6878-4A20-BA24-18A3EF9BE45A}" destId="{9C879B4C-28F0-477F-A759-087F97531626}" srcOrd="2" destOrd="0" presId="urn:microsoft.com/office/officeart/2008/layout/VerticalAccentList"/>
    <dgm:cxn modelId="{EF28789F-23A9-473A-B0F5-CD0E4425DEB4}" type="presParOf" srcId="{27590A4A-6878-4A20-BA24-18A3EF9BE45A}" destId="{727D536B-3B19-4759-814A-C0324FDB761B}" srcOrd="3" destOrd="0" presId="urn:microsoft.com/office/officeart/2008/layout/VerticalAccentList"/>
    <dgm:cxn modelId="{656827F0-8BBC-46AB-9934-989F7B0A8D93}" type="presParOf" srcId="{27590A4A-6878-4A20-BA24-18A3EF9BE45A}" destId="{0FAB85DE-AED9-4C9A-9E15-78A46FF1D404}" srcOrd="4" destOrd="0" presId="urn:microsoft.com/office/officeart/2008/layout/VerticalAccentList"/>
    <dgm:cxn modelId="{094360D5-68A1-47BD-BC20-EC3A2AC6FD72}" type="presParOf" srcId="{27590A4A-6878-4A20-BA24-18A3EF9BE45A}" destId="{32B1CA3B-D35C-4CA8-AF07-E54801A4303F}" srcOrd="5" destOrd="0" presId="urn:microsoft.com/office/officeart/2008/layout/VerticalAccentList"/>
    <dgm:cxn modelId="{6711E814-6662-4599-B0AB-3088FC5343A5}" type="presParOf" srcId="{27590A4A-6878-4A20-BA24-18A3EF9BE45A}" destId="{25C09AAF-9AD9-45EA-896F-7B686484D600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8505A4-C2FA-4679-8F68-3AF912867339}" type="doc">
      <dgm:prSet loTypeId="urn:microsoft.com/office/officeart/2008/layout/NameandTitleOrganizationalChart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EF8082-CB2B-414B-AD7C-2E8FB40171A2}">
      <dgm:prSet phldrT="[Текст]" custT="1"/>
      <dgm:spPr/>
      <dgm:t>
        <a:bodyPr anchor="t"/>
        <a:lstStyle/>
        <a:p>
          <a:r>
            <a:rPr lang="ru-RU" sz="3000" b="1" dirty="0" smtClean="0">
              <a:solidFill>
                <a:schemeClr val="accent1">
                  <a:lumMod val="50000"/>
                </a:schemeClr>
              </a:solidFill>
            </a:rPr>
            <a:t>РАСХОДЫ БЮДЖЕТА</a:t>
          </a:r>
          <a:r>
            <a:rPr lang="ru-RU" sz="6200" dirty="0" smtClean="0"/>
            <a:t> </a:t>
          </a:r>
          <a:endParaRPr lang="ru-RU" sz="6200" dirty="0"/>
        </a:p>
      </dgm:t>
    </dgm:pt>
    <dgm:pt modelId="{6ED24749-B865-40B4-AE60-6055ADA23D85}" type="parTrans" cxnId="{5744FA23-DDC9-45EE-B9C6-F7D5F8CA0047}">
      <dgm:prSet/>
      <dgm:spPr/>
      <dgm:t>
        <a:bodyPr/>
        <a:lstStyle/>
        <a:p>
          <a:endParaRPr lang="ru-RU"/>
        </a:p>
      </dgm:t>
    </dgm:pt>
    <dgm:pt modelId="{8D9ADAC8-4CCA-4C6E-A237-D1383DF65969}" type="sibTrans" cxnId="{5744FA23-DDC9-45EE-B9C6-F7D5F8CA0047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2023  /  2024</a:t>
          </a:r>
        </a:p>
      </dgm:t>
    </dgm:pt>
    <dgm:pt modelId="{B530B4D5-FB08-49F6-963B-FE6D462BF02B}">
      <dgm:prSet phldrT="[Текст]" custT="1"/>
      <dgm:spPr/>
      <dgm:t>
        <a:bodyPr anchor="t"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Программные и непрограммные расходы</a:t>
          </a:r>
          <a:endParaRPr lang="ru-RU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C3F1D00E-2845-468A-B27D-60615FF0FDE3}" type="parTrans" cxnId="{18639038-6ACF-4B70-AC50-C3CFE5A46F23}">
      <dgm:prSet/>
      <dgm:spPr>
        <a:ln w="38100"/>
      </dgm:spPr>
      <dgm:t>
        <a:bodyPr/>
        <a:lstStyle/>
        <a:p>
          <a:endParaRPr lang="ru-RU" sz="4000"/>
        </a:p>
      </dgm:t>
    </dgm:pt>
    <dgm:pt modelId="{46725171-55F2-47C1-9610-13B7F6E3F15A}" type="sibTrans" cxnId="{18639038-6ACF-4B70-AC50-C3CFE5A46F23}">
      <dgm:prSet custT="1"/>
      <dgm:spPr/>
      <dgm:t>
        <a:bodyPr anchor="b"/>
        <a:lstStyle/>
        <a:p>
          <a:pPr algn="ctr"/>
          <a:endParaRPr lang="ru-RU" sz="1100" dirty="0" smtClean="0"/>
        </a:p>
        <a:p>
          <a:pPr algn="ctr"/>
          <a:r>
            <a:rPr lang="ru-RU" sz="1600" b="1" i="0" baseline="0" dirty="0" smtClean="0"/>
            <a:t>2023- 1 258 053,04 / 2024- 1 481 251,67</a:t>
          </a:r>
          <a:endParaRPr lang="ru-RU" sz="1600" b="1" i="0" baseline="0" dirty="0"/>
        </a:p>
      </dgm:t>
    </dgm:pt>
    <dgm:pt modelId="{F366C5EC-7F77-49FA-83E3-AA3B4C871537}">
      <dgm:prSet phldrT="[Текст]" custT="1"/>
      <dgm:spPr/>
      <dgm:t>
        <a:bodyPr/>
        <a:lstStyle/>
        <a:p>
          <a:r>
            <a:rPr lang="ru-RU" sz="2000" b="1" i="1" dirty="0" smtClean="0"/>
            <a:t>Муниципальные программы</a:t>
          </a:r>
          <a:endParaRPr lang="ru-RU" sz="2000" b="1" i="1" dirty="0"/>
        </a:p>
      </dgm:t>
    </dgm:pt>
    <dgm:pt modelId="{F2855D5D-9CBB-4373-9647-F28C15599833}" type="parTrans" cxnId="{8D70ABCC-A994-4886-86A5-1234963FF4A1}">
      <dgm:prSet/>
      <dgm:spPr>
        <a:ln w="38100"/>
      </dgm:spPr>
      <dgm:t>
        <a:bodyPr/>
        <a:lstStyle/>
        <a:p>
          <a:endParaRPr lang="ru-RU"/>
        </a:p>
      </dgm:t>
    </dgm:pt>
    <dgm:pt modelId="{4736583A-1E9C-4FE2-8483-5963187393D6}" type="sibTrans" cxnId="{8D70ABCC-A994-4886-86A5-1234963FF4A1}">
      <dgm:prSet custT="1"/>
      <dgm:spPr/>
      <dgm:t>
        <a:bodyPr/>
        <a:lstStyle/>
        <a:p>
          <a:pPr algn="ctr"/>
          <a:r>
            <a:rPr lang="ru-RU" sz="1400" b="1" i="0" baseline="0" dirty="0" smtClean="0"/>
            <a:t>2023 –1 034 750,89 /  2024 -1 117 475,70 прирост  7,99%</a:t>
          </a:r>
          <a:endParaRPr lang="ru-RU" sz="1400" b="1" i="0" baseline="0" dirty="0"/>
        </a:p>
      </dgm:t>
    </dgm:pt>
    <dgm:pt modelId="{E9C7FB2C-9FAF-40F9-B385-24B76D5595E4}">
      <dgm:prSet phldrT="[Текст]" custT="1"/>
      <dgm:spPr/>
      <dgm:t>
        <a:bodyPr/>
        <a:lstStyle/>
        <a:p>
          <a:r>
            <a:rPr lang="ru-RU" sz="2000" b="1" i="1" dirty="0" err="1" smtClean="0"/>
            <a:t>Непрограммные</a:t>
          </a:r>
          <a:r>
            <a:rPr lang="ru-RU" sz="2000" b="1" i="1" dirty="0" smtClean="0"/>
            <a:t> мероприятия</a:t>
          </a:r>
          <a:endParaRPr lang="ru-RU" sz="2000" b="1" i="1" dirty="0"/>
        </a:p>
      </dgm:t>
    </dgm:pt>
    <dgm:pt modelId="{EB223A48-91F0-46F1-97F3-410662D9B8DB}" type="parTrans" cxnId="{7A37BDA3-FF35-4371-9A16-9ADC547A6EBD}">
      <dgm:prSet/>
      <dgm:spPr>
        <a:ln w="38100"/>
      </dgm:spPr>
      <dgm:t>
        <a:bodyPr/>
        <a:lstStyle/>
        <a:p>
          <a:endParaRPr lang="ru-RU"/>
        </a:p>
      </dgm:t>
    </dgm:pt>
    <dgm:pt modelId="{EDFC81F4-3E62-4A9B-91F5-B4B2B693A611}" type="sibTrans" cxnId="{7A37BDA3-FF35-4371-9A16-9ADC547A6EBD}">
      <dgm:prSet custT="1"/>
      <dgm:spPr/>
      <dgm:t>
        <a:bodyPr/>
        <a:lstStyle/>
        <a:p>
          <a:pPr algn="ctr"/>
          <a:r>
            <a:rPr lang="ru-RU" sz="1400" b="1" i="0" baseline="0" dirty="0" smtClean="0"/>
            <a:t>2023 – 223 302,19 / 2024- 363 775,95 прирост 62,91%</a:t>
          </a:r>
          <a:endParaRPr lang="ru-RU" sz="1400" b="1" i="0" baseline="0" dirty="0"/>
        </a:p>
      </dgm:t>
    </dgm:pt>
    <dgm:pt modelId="{AC3A7D25-F5F4-433D-8655-DD09E6A2DD59}" type="pres">
      <dgm:prSet presAssocID="{418505A4-C2FA-4679-8F68-3AF9128673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AF43B2-217E-4921-A931-A7CD602CB70E}" type="pres">
      <dgm:prSet presAssocID="{6EEF8082-CB2B-414B-AD7C-2E8FB40171A2}" presName="hierRoot1" presStyleCnt="0">
        <dgm:presLayoutVars>
          <dgm:hierBranch val="init"/>
        </dgm:presLayoutVars>
      </dgm:prSet>
      <dgm:spPr/>
    </dgm:pt>
    <dgm:pt modelId="{9441B5F9-7FE3-4FEF-B84A-E38E39331DC8}" type="pres">
      <dgm:prSet presAssocID="{6EEF8082-CB2B-414B-AD7C-2E8FB40171A2}" presName="rootComposite1" presStyleCnt="0"/>
      <dgm:spPr/>
    </dgm:pt>
    <dgm:pt modelId="{F295F14E-488C-48BE-AB90-581AC5DF581F}" type="pres">
      <dgm:prSet presAssocID="{6EEF8082-CB2B-414B-AD7C-2E8FB40171A2}" presName="rootText1" presStyleLbl="node0" presStyleIdx="0" presStyleCnt="1" custScaleX="213865" custLinFactNeighborX="15384" custLinFactNeighborY="-604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8E341276-827F-4232-9CCB-A047F9AFFA71}" type="pres">
      <dgm:prSet presAssocID="{6EEF8082-CB2B-414B-AD7C-2E8FB40171A2}" presName="titleText1" presStyleLbl="fgAcc0" presStyleIdx="0" presStyleCnt="1" custScaleX="133877" custScaleY="107202" custLinFactNeighborX="-3210" custLinFactNeighborY="-2210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FA0263C-F09F-499D-9ACF-A7A9A0B26495}" type="pres">
      <dgm:prSet presAssocID="{6EEF8082-CB2B-414B-AD7C-2E8FB40171A2}" presName="rootConnector1" presStyleLbl="node1" presStyleIdx="0" presStyleCnt="3"/>
      <dgm:spPr/>
      <dgm:t>
        <a:bodyPr/>
        <a:lstStyle/>
        <a:p>
          <a:endParaRPr lang="ru-RU"/>
        </a:p>
      </dgm:t>
    </dgm:pt>
    <dgm:pt modelId="{D1768400-1481-4164-BEE6-84E52229B505}" type="pres">
      <dgm:prSet presAssocID="{6EEF8082-CB2B-414B-AD7C-2E8FB40171A2}" presName="hierChild2" presStyleCnt="0"/>
      <dgm:spPr/>
    </dgm:pt>
    <dgm:pt modelId="{05B766DC-51AD-43AB-B407-B669D932144D}" type="pres">
      <dgm:prSet presAssocID="{C3F1D00E-2845-468A-B27D-60615FF0FDE3}" presName="Name37" presStyleLbl="parChTrans1D2" presStyleIdx="0" presStyleCnt="1"/>
      <dgm:spPr/>
      <dgm:t>
        <a:bodyPr/>
        <a:lstStyle/>
        <a:p>
          <a:endParaRPr lang="ru-RU"/>
        </a:p>
      </dgm:t>
    </dgm:pt>
    <dgm:pt modelId="{A63C5787-ADCD-405D-89CE-49A93C648FB3}" type="pres">
      <dgm:prSet presAssocID="{B530B4D5-FB08-49F6-963B-FE6D462BF02B}" presName="hierRoot2" presStyleCnt="0">
        <dgm:presLayoutVars>
          <dgm:hierBranch val="init"/>
        </dgm:presLayoutVars>
      </dgm:prSet>
      <dgm:spPr/>
    </dgm:pt>
    <dgm:pt modelId="{1E8A19CD-E9B4-4DDE-8560-5A43DD80D6A7}" type="pres">
      <dgm:prSet presAssocID="{B530B4D5-FB08-49F6-963B-FE6D462BF02B}" presName="rootComposite" presStyleCnt="0"/>
      <dgm:spPr/>
    </dgm:pt>
    <dgm:pt modelId="{49BD4EAF-0FDD-465A-B4D0-0A641BD4EACD}" type="pres">
      <dgm:prSet presAssocID="{B530B4D5-FB08-49F6-963B-FE6D462BF02B}" presName="rootText" presStyleLbl="node1" presStyleIdx="0" presStyleCnt="3" custScaleX="218803" custLinFactNeighborX="16492" custLinFactNeighborY="-872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B8235AD6-BB2E-420F-968C-A858D26C72AD}" type="pres">
      <dgm:prSet presAssocID="{B530B4D5-FB08-49F6-963B-FE6D462BF02B}" presName="titleText2" presStyleLbl="fgAcc1" presStyleIdx="0" presStyleCnt="3" custScaleX="237061" custLinFactNeighborX="1657" custLinFactNeighborY="-8583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46E5156-A101-4DFC-A195-47A232101531}" type="pres">
      <dgm:prSet presAssocID="{B530B4D5-FB08-49F6-963B-FE6D462BF02B}" presName="rootConnector" presStyleLbl="node2" presStyleIdx="0" presStyleCnt="0"/>
      <dgm:spPr/>
      <dgm:t>
        <a:bodyPr/>
        <a:lstStyle/>
        <a:p>
          <a:endParaRPr lang="ru-RU"/>
        </a:p>
      </dgm:t>
    </dgm:pt>
    <dgm:pt modelId="{DCE498B4-2D48-4B54-90D6-F111188A91FA}" type="pres">
      <dgm:prSet presAssocID="{B530B4D5-FB08-49F6-963B-FE6D462BF02B}" presName="hierChild4" presStyleCnt="0"/>
      <dgm:spPr/>
    </dgm:pt>
    <dgm:pt modelId="{A4423728-DE87-4F67-8623-14722F4FE17B}" type="pres">
      <dgm:prSet presAssocID="{F2855D5D-9CBB-4373-9647-F28C15599833}" presName="Name37" presStyleLbl="parChTrans1D3" presStyleIdx="0" presStyleCnt="2"/>
      <dgm:spPr/>
      <dgm:t>
        <a:bodyPr/>
        <a:lstStyle/>
        <a:p>
          <a:endParaRPr lang="ru-RU"/>
        </a:p>
      </dgm:t>
    </dgm:pt>
    <dgm:pt modelId="{A08CD0C8-2793-4A07-A801-D468299A3076}" type="pres">
      <dgm:prSet presAssocID="{F366C5EC-7F77-49FA-83E3-AA3B4C871537}" presName="hierRoot2" presStyleCnt="0">
        <dgm:presLayoutVars>
          <dgm:hierBranch val="init"/>
        </dgm:presLayoutVars>
      </dgm:prSet>
      <dgm:spPr/>
    </dgm:pt>
    <dgm:pt modelId="{087A7A24-F1CE-4E29-BA76-D9CD3DA02CF6}" type="pres">
      <dgm:prSet presAssocID="{F366C5EC-7F77-49FA-83E3-AA3B4C871537}" presName="rootComposite" presStyleCnt="0"/>
      <dgm:spPr/>
    </dgm:pt>
    <dgm:pt modelId="{8C47719D-11BA-4C92-995D-25432EEF8FBC}" type="pres">
      <dgm:prSet presAssocID="{F366C5EC-7F77-49FA-83E3-AA3B4C871537}" presName="rootText" presStyleLbl="node1" presStyleIdx="1" presStyleCnt="3" custScaleX="133790" custLinFactNeighborX="796" custLinFactNeighborY="77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67A468BB-116D-4AA2-B4C7-13DF85721742}" type="pres">
      <dgm:prSet presAssocID="{F366C5EC-7F77-49FA-83E3-AA3B4C871537}" presName="titleText2" presStyleLbl="fgAcc1" presStyleIdx="1" presStyleCnt="3" custScaleX="180843" custLinFactNeighborX="7333" custLinFactNeighborY="-1129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CD47BC0-BBD9-4931-BB88-B8D3AB95EB7B}" type="pres">
      <dgm:prSet presAssocID="{F366C5EC-7F77-49FA-83E3-AA3B4C871537}" presName="rootConnector" presStyleLbl="node3" presStyleIdx="0" presStyleCnt="0"/>
      <dgm:spPr/>
      <dgm:t>
        <a:bodyPr/>
        <a:lstStyle/>
        <a:p>
          <a:endParaRPr lang="ru-RU"/>
        </a:p>
      </dgm:t>
    </dgm:pt>
    <dgm:pt modelId="{E8DA6D43-AEE5-493E-BB1C-D214447F7143}" type="pres">
      <dgm:prSet presAssocID="{F366C5EC-7F77-49FA-83E3-AA3B4C871537}" presName="hierChild4" presStyleCnt="0"/>
      <dgm:spPr/>
    </dgm:pt>
    <dgm:pt modelId="{60C9720C-DCFA-4ADB-AC3D-F8C576B0D6F6}" type="pres">
      <dgm:prSet presAssocID="{F366C5EC-7F77-49FA-83E3-AA3B4C871537}" presName="hierChild5" presStyleCnt="0"/>
      <dgm:spPr/>
    </dgm:pt>
    <dgm:pt modelId="{0F90198E-EC13-433F-A1A9-D85A771BED97}" type="pres">
      <dgm:prSet presAssocID="{EB223A48-91F0-46F1-97F3-410662D9B8DB}" presName="Name37" presStyleLbl="parChTrans1D3" presStyleIdx="1" presStyleCnt="2"/>
      <dgm:spPr/>
      <dgm:t>
        <a:bodyPr/>
        <a:lstStyle/>
        <a:p>
          <a:endParaRPr lang="ru-RU"/>
        </a:p>
      </dgm:t>
    </dgm:pt>
    <dgm:pt modelId="{DEBDDB0A-A225-4F57-8EB5-BC189FE2802F}" type="pres">
      <dgm:prSet presAssocID="{E9C7FB2C-9FAF-40F9-B385-24B76D5595E4}" presName="hierRoot2" presStyleCnt="0">
        <dgm:presLayoutVars>
          <dgm:hierBranch val="init"/>
        </dgm:presLayoutVars>
      </dgm:prSet>
      <dgm:spPr/>
    </dgm:pt>
    <dgm:pt modelId="{2B3014DA-B909-4844-92FF-81B5DE9E3A13}" type="pres">
      <dgm:prSet presAssocID="{E9C7FB2C-9FAF-40F9-B385-24B76D5595E4}" presName="rootComposite" presStyleCnt="0"/>
      <dgm:spPr/>
    </dgm:pt>
    <dgm:pt modelId="{BA79E589-355B-49FE-A5A5-02CD12E27F6C}" type="pres">
      <dgm:prSet presAssocID="{E9C7FB2C-9FAF-40F9-B385-24B76D5595E4}" presName="rootText" presStyleLbl="node1" presStyleIdx="2" presStyleCnt="3" custScaleX="13060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EE7D2324-8355-4FF3-97F5-0537A3F67975}" type="pres">
      <dgm:prSet presAssocID="{E9C7FB2C-9FAF-40F9-B385-24B76D5595E4}" presName="titleText2" presStyleLbl="fgAcc1" presStyleIdx="2" presStyleCnt="3" custScaleX="15982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F78FF57-881F-41C8-920B-9FFB3666EF4C}" type="pres">
      <dgm:prSet presAssocID="{E9C7FB2C-9FAF-40F9-B385-24B76D5595E4}" presName="rootConnector" presStyleLbl="node3" presStyleIdx="0" presStyleCnt="0"/>
      <dgm:spPr/>
      <dgm:t>
        <a:bodyPr/>
        <a:lstStyle/>
        <a:p>
          <a:endParaRPr lang="ru-RU"/>
        </a:p>
      </dgm:t>
    </dgm:pt>
    <dgm:pt modelId="{62FF9A42-45F2-4303-810F-BC8553E456DC}" type="pres">
      <dgm:prSet presAssocID="{E9C7FB2C-9FAF-40F9-B385-24B76D5595E4}" presName="hierChild4" presStyleCnt="0"/>
      <dgm:spPr/>
    </dgm:pt>
    <dgm:pt modelId="{7922B018-1D65-4AD1-B08C-F9E259EA5C5B}" type="pres">
      <dgm:prSet presAssocID="{E9C7FB2C-9FAF-40F9-B385-24B76D5595E4}" presName="hierChild5" presStyleCnt="0"/>
      <dgm:spPr/>
    </dgm:pt>
    <dgm:pt modelId="{EB83994E-BA92-4693-B992-0FF234B53D20}" type="pres">
      <dgm:prSet presAssocID="{B530B4D5-FB08-49F6-963B-FE6D462BF02B}" presName="hierChild5" presStyleCnt="0"/>
      <dgm:spPr/>
    </dgm:pt>
    <dgm:pt modelId="{62635869-FDC2-4C89-B87D-1F3805E18CBB}" type="pres">
      <dgm:prSet presAssocID="{6EEF8082-CB2B-414B-AD7C-2E8FB40171A2}" presName="hierChild3" presStyleCnt="0"/>
      <dgm:spPr/>
    </dgm:pt>
  </dgm:ptLst>
  <dgm:cxnLst>
    <dgm:cxn modelId="{EF26A3C2-6A15-4807-A91E-A3A7D59425AF}" type="presOf" srcId="{6EEF8082-CB2B-414B-AD7C-2E8FB40171A2}" destId="{7FA0263C-F09F-499D-9ACF-A7A9A0B26495}" srcOrd="1" destOrd="0" presId="urn:microsoft.com/office/officeart/2008/layout/NameandTitleOrganizationalChart"/>
    <dgm:cxn modelId="{41540EE2-BF92-4D80-89B1-FDA59CE14578}" type="presOf" srcId="{EDFC81F4-3E62-4A9B-91F5-B4B2B693A611}" destId="{EE7D2324-8355-4FF3-97F5-0537A3F67975}" srcOrd="0" destOrd="0" presId="urn:microsoft.com/office/officeart/2008/layout/NameandTitleOrganizationalChart"/>
    <dgm:cxn modelId="{53458C83-3CE1-47D7-A864-F0FE56D96B5F}" type="presOf" srcId="{46725171-55F2-47C1-9610-13B7F6E3F15A}" destId="{B8235AD6-BB2E-420F-968C-A858D26C72AD}" srcOrd="0" destOrd="0" presId="urn:microsoft.com/office/officeart/2008/layout/NameandTitleOrganizationalChart"/>
    <dgm:cxn modelId="{8D70ABCC-A994-4886-86A5-1234963FF4A1}" srcId="{B530B4D5-FB08-49F6-963B-FE6D462BF02B}" destId="{F366C5EC-7F77-49FA-83E3-AA3B4C871537}" srcOrd="0" destOrd="0" parTransId="{F2855D5D-9CBB-4373-9647-F28C15599833}" sibTransId="{4736583A-1E9C-4FE2-8483-5963187393D6}"/>
    <dgm:cxn modelId="{0522DA85-9312-41A7-86D5-A6D3C6E536E0}" type="presOf" srcId="{B530B4D5-FB08-49F6-963B-FE6D462BF02B}" destId="{946E5156-A101-4DFC-A195-47A232101531}" srcOrd="1" destOrd="0" presId="urn:microsoft.com/office/officeart/2008/layout/NameandTitleOrganizationalChart"/>
    <dgm:cxn modelId="{E8D68AA7-A978-4430-90B0-CEB4D245E1D9}" type="presOf" srcId="{4736583A-1E9C-4FE2-8483-5963187393D6}" destId="{67A468BB-116D-4AA2-B4C7-13DF85721742}" srcOrd="0" destOrd="0" presId="urn:microsoft.com/office/officeart/2008/layout/NameandTitleOrganizationalChart"/>
    <dgm:cxn modelId="{4656D60E-0466-4132-A525-4DC0904706DB}" type="presOf" srcId="{E9C7FB2C-9FAF-40F9-B385-24B76D5595E4}" destId="{BA79E589-355B-49FE-A5A5-02CD12E27F6C}" srcOrd="0" destOrd="0" presId="urn:microsoft.com/office/officeart/2008/layout/NameandTitleOrganizationalChart"/>
    <dgm:cxn modelId="{896BB531-8A94-462A-97B3-AD2A472D7B82}" type="presOf" srcId="{F366C5EC-7F77-49FA-83E3-AA3B4C871537}" destId="{BCD47BC0-BBD9-4931-BB88-B8D3AB95EB7B}" srcOrd="1" destOrd="0" presId="urn:microsoft.com/office/officeart/2008/layout/NameandTitleOrganizationalChart"/>
    <dgm:cxn modelId="{60B819F2-3D05-466F-B5D4-56BCF2141CAF}" type="presOf" srcId="{EB223A48-91F0-46F1-97F3-410662D9B8DB}" destId="{0F90198E-EC13-433F-A1A9-D85A771BED97}" srcOrd="0" destOrd="0" presId="urn:microsoft.com/office/officeart/2008/layout/NameandTitleOrganizationalChart"/>
    <dgm:cxn modelId="{29AB9463-8E69-4260-ABE8-7B780E0C57C0}" type="presOf" srcId="{E9C7FB2C-9FAF-40F9-B385-24B76D5595E4}" destId="{1F78FF57-881F-41C8-920B-9FFB3666EF4C}" srcOrd="1" destOrd="0" presId="urn:microsoft.com/office/officeart/2008/layout/NameandTitleOrganizationalChart"/>
    <dgm:cxn modelId="{7A37BDA3-FF35-4371-9A16-9ADC547A6EBD}" srcId="{B530B4D5-FB08-49F6-963B-FE6D462BF02B}" destId="{E9C7FB2C-9FAF-40F9-B385-24B76D5595E4}" srcOrd="1" destOrd="0" parTransId="{EB223A48-91F0-46F1-97F3-410662D9B8DB}" sibTransId="{EDFC81F4-3E62-4A9B-91F5-B4B2B693A611}"/>
    <dgm:cxn modelId="{654584A9-8B39-4CDB-9837-7D3DFB5DB3C2}" type="presOf" srcId="{F366C5EC-7F77-49FA-83E3-AA3B4C871537}" destId="{8C47719D-11BA-4C92-995D-25432EEF8FBC}" srcOrd="0" destOrd="0" presId="urn:microsoft.com/office/officeart/2008/layout/NameandTitleOrganizationalChart"/>
    <dgm:cxn modelId="{4558368C-73F4-4BFE-B0C1-E538861084CD}" type="presOf" srcId="{C3F1D00E-2845-468A-B27D-60615FF0FDE3}" destId="{05B766DC-51AD-43AB-B407-B669D932144D}" srcOrd="0" destOrd="0" presId="urn:microsoft.com/office/officeart/2008/layout/NameandTitleOrganizationalChart"/>
    <dgm:cxn modelId="{18639038-6ACF-4B70-AC50-C3CFE5A46F23}" srcId="{6EEF8082-CB2B-414B-AD7C-2E8FB40171A2}" destId="{B530B4D5-FB08-49F6-963B-FE6D462BF02B}" srcOrd="0" destOrd="0" parTransId="{C3F1D00E-2845-468A-B27D-60615FF0FDE3}" sibTransId="{46725171-55F2-47C1-9610-13B7F6E3F15A}"/>
    <dgm:cxn modelId="{5744FA23-DDC9-45EE-B9C6-F7D5F8CA0047}" srcId="{418505A4-C2FA-4679-8F68-3AF912867339}" destId="{6EEF8082-CB2B-414B-AD7C-2E8FB40171A2}" srcOrd="0" destOrd="0" parTransId="{6ED24749-B865-40B4-AE60-6055ADA23D85}" sibTransId="{8D9ADAC8-4CCA-4C6E-A237-D1383DF65969}"/>
    <dgm:cxn modelId="{E4F6163E-02F6-4E05-ACD9-CB6F026A4333}" type="presOf" srcId="{418505A4-C2FA-4679-8F68-3AF912867339}" destId="{AC3A7D25-F5F4-433D-8655-DD09E6A2DD59}" srcOrd="0" destOrd="0" presId="urn:microsoft.com/office/officeart/2008/layout/NameandTitleOrganizationalChart"/>
    <dgm:cxn modelId="{0B454510-22FD-4D17-9E25-7102A63AA7DD}" type="presOf" srcId="{6EEF8082-CB2B-414B-AD7C-2E8FB40171A2}" destId="{F295F14E-488C-48BE-AB90-581AC5DF581F}" srcOrd="0" destOrd="0" presId="urn:microsoft.com/office/officeart/2008/layout/NameandTitleOrganizationalChart"/>
    <dgm:cxn modelId="{964D7869-AFF5-43C8-AAE8-8A414241959C}" type="presOf" srcId="{B530B4D5-FB08-49F6-963B-FE6D462BF02B}" destId="{49BD4EAF-0FDD-465A-B4D0-0A641BD4EACD}" srcOrd="0" destOrd="0" presId="urn:microsoft.com/office/officeart/2008/layout/NameandTitleOrganizationalChart"/>
    <dgm:cxn modelId="{8AA46126-8EC3-445D-9FA5-79D0DE70AB8B}" type="presOf" srcId="{8D9ADAC8-4CCA-4C6E-A237-D1383DF65969}" destId="{8E341276-827F-4232-9CCB-A047F9AFFA71}" srcOrd="0" destOrd="0" presId="urn:microsoft.com/office/officeart/2008/layout/NameandTitleOrganizationalChart"/>
    <dgm:cxn modelId="{45CDE3AD-AE8C-408E-B712-89BBF463084F}" type="presOf" srcId="{F2855D5D-9CBB-4373-9647-F28C15599833}" destId="{A4423728-DE87-4F67-8623-14722F4FE17B}" srcOrd="0" destOrd="0" presId="urn:microsoft.com/office/officeart/2008/layout/NameandTitleOrganizationalChart"/>
    <dgm:cxn modelId="{B7377902-E6AF-40DD-98B6-36DBDAF859C8}" type="presParOf" srcId="{AC3A7D25-F5F4-433D-8655-DD09E6A2DD59}" destId="{55AF43B2-217E-4921-A931-A7CD602CB70E}" srcOrd="0" destOrd="0" presId="urn:microsoft.com/office/officeart/2008/layout/NameandTitleOrganizationalChart"/>
    <dgm:cxn modelId="{7E61226B-0A04-4B40-8C82-69BB9847BE6D}" type="presParOf" srcId="{55AF43B2-217E-4921-A931-A7CD602CB70E}" destId="{9441B5F9-7FE3-4FEF-B84A-E38E39331DC8}" srcOrd="0" destOrd="0" presId="urn:microsoft.com/office/officeart/2008/layout/NameandTitleOrganizationalChart"/>
    <dgm:cxn modelId="{E343420E-6ABB-4EBF-A3C2-3C4BBD74C491}" type="presParOf" srcId="{9441B5F9-7FE3-4FEF-B84A-E38E39331DC8}" destId="{F295F14E-488C-48BE-AB90-581AC5DF581F}" srcOrd="0" destOrd="0" presId="urn:microsoft.com/office/officeart/2008/layout/NameandTitleOrganizationalChart"/>
    <dgm:cxn modelId="{53B39092-B598-4F4D-99A9-A1B73AE51DFC}" type="presParOf" srcId="{9441B5F9-7FE3-4FEF-B84A-E38E39331DC8}" destId="{8E341276-827F-4232-9CCB-A047F9AFFA71}" srcOrd="1" destOrd="0" presId="urn:microsoft.com/office/officeart/2008/layout/NameandTitleOrganizationalChart"/>
    <dgm:cxn modelId="{063286DC-1DCA-4DFA-8727-22CC22CEBFBB}" type="presParOf" srcId="{9441B5F9-7FE3-4FEF-B84A-E38E39331DC8}" destId="{7FA0263C-F09F-499D-9ACF-A7A9A0B26495}" srcOrd="2" destOrd="0" presId="urn:microsoft.com/office/officeart/2008/layout/NameandTitleOrganizationalChart"/>
    <dgm:cxn modelId="{3CAB7FE7-561E-4B16-AC77-5A10F40335DE}" type="presParOf" srcId="{55AF43B2-217E-4921-A931-A7CD602CB70E}" destId="{D1768400-1481-4164-BEE6-84E52229B505}" srcOrd="1" destOrd="0" presId="urn:microsoft.com/office/officeart/2008/layout/NameandTitleOrganizationalChart"/>
    <dgm:cxn modelId="{F0A2F516-53AB-4194-9343-D9C2F1106CA3}" type="presParOf" srcId="{D1768400-1481-4164-BEE6-84E52229B505}" destId="{05B766DC-51AD-43AB-B407-B669D932144D}" srcOrd="0" destOrd="0" presId="urn:microsoft.com/office/officeart/2008/layout/NameandTitleOrganizationalChart"/>
    <dgm:cxn modelId="{6DEBCD3F-0E61-4FAD-961C-5BDE5E65AC1A}" type="presParOf" srcId="{D1768400-1481-4164-BEE6-84E52229B505}" destId="{A63C5787-ADCD-405D-89CE-49A93C648FB3}" srcOrd="1" destOrd="0" presId="urn:microsoft.com/office/officeart/2008/layout/NameandTitleOrganizationalChart"/>
    <dgm:cxn modelId="{477C16FE-DD3C-411A-A860-B38895D15733}" type="presParOf" srcId="{A63C5787-ADCD-405D-89CE-49A93C648FB3}" destId="{1E8A19CD-E9B4-4DDE-8560-5A43DD80D6A7}" srcOrd="0" destOrd="0" presId="urn:microsoft.com/office/officeart/2008/layout/NameandTitleOrganizationalChart"/>
    <dgm:cxn modelId="{6BCB3BF8-D1CF-41FC-9B0D-07A50362F6E5}" type="presParOf" srcId="{1E8A19CD-E9B4-4DDE-8560-5A43DD80D6A7}" destId="{49BD4EAF-0FDD-465A-B4D0-0A641BD4EACD}" srcOrd="0" destOrd="0" presId="urn:microsoft.com/office/officeart/2008/layout/NameandTitleOrganizationalChart"/>
    <dgm:cxn modelId="{29B476CA-D17A-4389-9E39-214C7CAEC2E3}" type="presParOf" srcId="{1E8A19CD-E9B4-4DDE-8560-5A43DD80D6A7}" destId="{B8235AD6-BB2E-420F-968C-A858D26C72AD}" srcOrd="1" destOrd="0" presId="urn:microsoft.com/office/officeart/2008/layout/NameandTitleOrganizationalChart"/>
    <dgm:cxn modelId="{4C2A0597-6372-42EB-97BD-0107B157CE1C}" type="presParOf" srcId="{1E8A19CD-E9B4-4DDE-8560-5A43DD80D6A7}" destId="{946E5156-A101-4DFC-A195-47A232101531}" srcOrd="2" destOrd="0" presId="urn:microsoft.com/office/officeart/2008/layout/NameandTitleOrganizationalChart"/>
    <dgm:cxn modelId="{0F51593C-A001-41C2-9D7A-5CCA3ACC54B8}" type="presParOf" srcId="{A63C5787-ADCD-405D-89CE-49A93C648FB3}" destId="{DCE498B4-2D48-4B54-90D6-F111188A91FA}" srcOrd="1" destOrd="0" presId="urn:microsoft.com/office/officeart/2008/layout/NameandTitleOrganizationalChart"/>
    <dgm:cxn modelId="{6350FF33-7523-42C9-8777-34D5C4F67DEA}" type="presParOf" srcId="{DCE498B4-2D48-4B54-90D6-F111188A91FA}" destId="{A4423728-DE87-4F67-8623-14722F4FE17B}" srcOrd="0" destOrd="0" presId="urn:microsoft.com/office/officeart/2008/layout/NameandTitleOrganizationalChart"/>
    <dgm:cxn modelId="{A3F97F5F-6948-47F8-A774-0DE18FBD10DF}" type="presParOf" srcId="{DCE498B4-2D48-4B54-90D6-F111188A91FA}" destId="{A08CD0C8-2793-4A07-A801-D468299A3076}" srcOrd="1" destOrd="0" presId="urn:microsoft.com/office/officeart/2008/layout/NameandTitleOrganizationalChart"/>
    <dgm:cxn modelId="{2E528D77-FF64-4799-85FE-7619D6C9B97E}" type="presParOf" srcId="{A08CD0C8-2793-4A07-A801-D468299A3076}" destId="{087A7A24-F1CE-4E29-BA76-D9CD3DA02CF6}" srcOrd="0" destOrd="0" presId="urn:microsoft.com/office/officeart/2008/layout/NameandTitleOrganizationalChart"/>
    <dgm:cxn modelId="{AB246BB6-4860-4C8C-9E67-5F916C631A44}" type="presParOf" srcId="{087A7A24-F1CE-4E29-BA76-D9CD3DA02CF6}" destId="{8C47719D-11BA-4C92-995D-25432EEF8FBC}" srcOrd="0" destOrd="0" presId="urn:microsoft.com/office/officeart/2008/layout/NameandTitleOrganizationalChart"/>
    <dgm:cxn modelId="{353177E1-60A4-4D55-94A4-156C61C99A61}" type="presParOf" srcId="{087A7A24-F1CE-4E29-BA76-D9CD3DA02CF6}" destId="{67A468BB-116D-4AA2-B4C7-13DF85721742}" srcOrd="1" destOrd="0" presId="urn:microsoft.com/office/officeart/2008/layout/NameandTitleOrganizationalChart"/>
    <dgm:cxn modelId="{B64F7091-A86F-4530-B851-5B8577D47B75}" type="presParOf" srcId="{087A7A24-F1CE-4E29-BA76-D9CD3DA02CF6}" destId="{BCD47BC0-BBD9-4931-BB88-B8D3AB95EB7B}" srcOrd="2" destOrd="0" presId="urn:microsoft.com/office/officeart/2008/layout/NameandTitleOrganizationalChart"/>
    <dgm:cxn modelId="{17810717-B932-4114-AE41-4E220923C674}" type="presParOf" srcId="{A08CD0C8-2793-4A07-A801-D468299A3076}" destId="{E8DA6D43-AEE5-493E-BB1C-D214447F7143}" srcOrd="1" destOrd="0" presId="urn:microsoft.com/office/officeart/2008/layout/NameandTitleOrganizationalChart"/>
    <dgm:cxn modelId="{68CA17BB-F2E2-4CAC-92C8-A70D59F9753D}" type="presParOf" srcId="{A08CD0C8-2793-4A07-A801-D468299A3076}" destId="{60C9720C-DCFA-4ADB-AC3D-F8C576B0D6F6}" srcOrd="2" destOrd="0" presId="urn:microsoft.com/office/officeart/2008/layout/NameandTitleOrganizationalChart"/>
    <dgm:cxn modelId="{7945F1B1-314F-4EF4-BF5C-CF0A3C152906}" type="presParOf" srcId="{DCE498B4-2D48-4B54-90D6-F111188A91FA}" destId="{0F90198E-EC13-433F-A1A9-D85A771BED97}" srcOrd="2" destOrd="0" presId="urn:microsoft.com/office/officeart/2008/layout/NameandTitleOrganizationalChart"/>
    <dgm:cxn modelId="{431CB98F-542F-4955-AA38-8439877095C9}" type="presParOf" srcId="{DCE498B4-2D48-4B54-90D6-F111188A91FA}" destId="{DEBDDB0A-A225-4F57-8EB5-BC189FE2802F}" srcOrd="3" destOrd="0" presId="urn:microsoft.com/office/officeart/2008/layout/NameandTitleOrganizationalChart"/>
    <dgm:cxn modelId="{66C172BE-0B91-428C-9A92-E53237348592}" type="presParOf" srcId="{DEBDDB0A-A225-4F57-8EB5-BC189FE2802F}" destId="{2B3014DA-B909-4844-92FF-81B5DE9E3A13}" srcOrd="0" destOrd="0" presId="urn:microsoft.com/office/officeart/2008/layout/NameandTitleOrganizationalChart"/>
    <dgm:cxn modelId="{2702BB6D-52CE-42F5-837F-3EAF7970C3DA}" type="presParOf" srcId="{2B3014DA-B909-4844-92FF-81B5DE9E3A13}" destId="{BA79E589-355B-49FE-A5A5-02CD12E27F6C}" srcOrd="0" destOrd="0" presId="urn:microsoft.com/office/officeart/2008/layout/NameandTitleOrganizationalChart"/>
    <dgm:cxn modelId="{375998FD-8BFA-4E25-9D76-82568CD0FF0C}" type="presParOf" srcId="{2B3014DA-B909-4844-92FF-81B5DE9E3A13}" destId="{EE7D2324-8355-4FF3-97F5-0537A3F67975}" srcOrd="1" destOrd="0" presId="urn:microsoft.com/office/officeart/2008/layout/NameandTitleOrganizationalChart"/>
    <dgm:cxn modelId="{606246C6-1EF3-454B-9A4E-03F9108F28CE}" type="presParOf" srcId="{2B3014DA-B909-4844-92FF-81B5DE9E3A13}" destId="{1F78FF57-881F-41C8-920B-9FFB3666EF4C}" srcOrd="2" destOrd="0" presId="urn:microsoft.com/office/officeart/2008/layout/NameandTitleOrganizationalChart"/>
    <dgm:cxn modelId="{E395C87C-32FA-4357-81B9-0347859BAAB3}" type="presParOf" srcId="{DEBDDB0A-A225-4F57-8EB5-BC189FE2802F}" destId="{62FF9A42-45F2-4303-810F-BC8553E456DC}" srcOrd="1" destOrd="0" presId="urn:microsoft.com/office/officeart/2008/layout/NameandTitleOrganizationalChart"/>
    <dgm:cxn modelId="{5D84850B-32A5-40C1-BB01-62D3FDCD5A23}" type="presParOf" srcId="{DEBDDB0A-A225-4F57-8EB5-BC189FE2802F}" destId="{7922B018-1D65-4AD1-B08C-F9E259EA5C5B}" srcOrd="2" destOrd="0" presId="urn:microsoft.com/office/officeart/2008/layout/NameandTitleOrganizationalChart"/>
    <dgm:cxn modelId="{F525120C-1115-46D1-87F3-3D3183F17CDE}" type="presParOf" srcId="{A63C5787-ADCD-405D-89CE-49A93C648FB3}" destId="{EB83994E-BA92-4693-B992-0FF234B53D20}" srcOrd="2" destOrd="0" presId="urn:microsoft.com/office/officeart/2008/layout/NameandTitleOrganizationalChart"/>
    <dgm:cxn modelId="{8992FCD0-6876-467A-A1F6-A91DC2015D13}" type="presParOf" srcId="{55AF43B2-217E-4921-A931-A7CD602CB70E}" destId="{62635869-FDC2-4C89-B87D-1F3805E18CB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900175-BA46-4956-9528-0D0D09D8E5E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B3E47D-4BC7-457E-B58C-845453DB4EC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2">
                  <a:lumMod val="50000"/>
                </a:schemeClr>
              </a:solidFill>
            </a:rPr>
            <a:t>Муниципальная программа</a:t>
          </a:r>
          <a:endParaRPr lang="ru-RU" sz="1200" b="1" dirty="0">
            <a:solidFill>
              <a:schemeClr val="tx2">
                <a:lumMod val="50000"/>
              </a:schemeClr>
            </a:solidFill>
          </a:endParaRPr>
        </a:p>
      </dgm:t>
    </dgm:pt>
    <dgm:pt modelId="{D3C1228F-EE31-43B3-BF1C-FB774C94D345}" type="parTrans" cxnId="{7D8C9F6D-6B77-467D-8E6F-B49FC607F535}">
      <dgm:prSet/>
      <dgm:spPr/>
      <dgm:t>
        <a:bodyPr/>
        <a:lstStyle/>
        <a:p>
          <a:endParaRPr lang="ru-RU"/>
        </a:p>
      </dgm:t>
    </dgm:pt>
    <dgm:pt modelId="{4E98B99D-52BC-4B20-B119-7E470113DE00}" type="sibTrans" cxnId="{7D8C9F6D-6B77-467D-8E6F-B49FC607F535}">
      <dgm:prSet/>
      <dgm:spPr/>
      <dgm:t>
        <a:bodyPr/>
        <a:lstStyle/>
        <a:p>
          <a:endParaRPr lang="ru-RU"/>
        </a:p>
      </dgm:t>
    </dgm:pt>
    <dgm:pt modelId="{D781C7CE-D072-43A5-86F3-F5907B71DB70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Подпрограмма 1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4CBF383D-7280-4F62-BC13-9B7FFEC85024}" type="parTrans" cxnId="{A34BBE4B-C1CE-49CD-ABE3-E6DE25D2B400}">
      <dgm:prSet/>
      <dgm:spPr>
        <a:ln w="25400"/>
      </dgm:spPr>
      <dgm:t>
        <a:bodyPr/>
        <a:lstStyle/>
        <a:p>
          <a:endParaRPr lang="ru-RU"/>
        </a:p>
      </dgm:t>
    </dgm:pt>
    <dgm:pt modelId="{271E7AE8-D89E-4FB5-B65B-7F602F982B58}" type="sibTrans" cxnId="{A34BBE4B-C1CE-49CD-ABE3-E6DE25D2B400}">
      <dgm:prSet/>
      <dgm:spPr/>
      <dgm:t>
        <a:bodyPr/>
        <a:lstStyle/>
        <a:p>
          <a:endParaRPr lang="ru-RU"/>
        </a:p>
      </dgm:t>
    </dgm:pt>
    <dgm:pt modelId="{50F3CE17-5B21-45D0-8DC7-3A918D2FEAAA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Основное мероприятие 1.1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4828A436-BF50-42AA-BF42-EF9825062826}" type="parTrans" cxnId="{CF71048E-AEC2-4C03-8EE5-A20497D67726}">
      <dgm:prSet/>
      <dgm:spPr>
        <a:ln w="25400"/>
      </dgm:spPr>
      <dgm:t>
        <a:bodyPr/>
        <a:lstStyle/>
        <a:p>
          <a:endParaRPr lang="ru-RU"/>
        </a:p>
      </dgm:t>
    </dgm:pt>
    <dgm:pt modelId="{63F84A79-9DDB-4EE5-947E-81C3D804D448}" type="sibTrans" cxnId="{CF71048E-AEC2-4C03-8EE5-A20497D67726}">
      <dgm:prSet/>
      <dgm:spPr/>
      <dgm:t>
        <a:bodyPr/>
        <a:lstStyle/>
        <a:p>
          <a:endParaRPr lang="ru-RU"/>
        </a:p>
      </dgm:t>
    </dgm:pt>
    <dgm:pt modelId="{91F15608-BD95-47BA-96AB-B22566B490D5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Подпрограмма 2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637669CB-1814-4EBC-93D3-9D5EBFA4F58D}" type="parTrans" cxnId="{DD42D8E4-0AED-42EE-96C4-6B6F65FC49A8}">
      <dgm:prSet/>
      <dgm:spPr>
        <a:ln w="25400"/>
      </dgm:spPr>
      <dgm:t>
        <a:bodyPr/>
        <a:lstStyle/>
        <a:p>
          <a:endParaRPr lang="ru-RU"/>
        </a:p>
      </dgm:t>
    </dgm:pt>
    <dgm:pt modelId="{0D63DA45-A41E-4F8D-BEFB-672617ECB5BB}" type="sibTrans" cxnId="{DD42D8E4-0AED-42EE-96C4-6B6F65FC49A8}">
      <dgm:prSet/>
      <dgm:spPr/>
      <dgm:t>
        <a:bodyPr/>
        <a:lstStyle/>
        <a:p>
          <a:endParaRPr lang="ru-RU"/>
        </a:p>
      </dgm:t>
    </dgm:pt>
    <dgm:pt modelId="{C20BB72D-901E-40AF-8335-D7496CF5AAE4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Основное мероприятие 1.2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CA38F453-5B35-4E46-87ED-7B7C5C63229C}" type="parTrans" cxnId="{64B849D1-504C-46B4-BE33-1CD48E85EF64}">
      <dgm:prSet/>
      <dgm:spPr>
        <a:ln w="25400"/>
      </dgm:spPr>
      <dgm:t>
        <a:bodyPr/>
        <a:lstStyle/>
        <a:p>
          <a:endParaRPr lang="ru-RU"/>
        </a:p>
      </dgm:t>
    </dgm:pt>
    <dgm:pt modelId="{E54B1DC2-7C93-47F6-8768-BB06DD9A2741}" type="sibTrans" cxnId="{64B849D1-504C-46B4-BE33-1CD48E85EF64}">
      <dgm:prSet/>
      <dgm:spPr/>
      <dgm:t>
        <a:bodyPr/>
        <a:lstStyle/>
        <a:p>
          <a:endParaRPr lang="ru-RU"/>
        </a:p>
      </dgm:t>
    </dgm:pt>
    <dgm:pt modelId="{0E09B809-4533-4421-9D07-2BD4CF62E4AB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Основное мероприятие 2.1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A91A119A-D3E8-4D65-BAAB-FBF0D7A4CACF}" type="sibTrans" cxnId="{E6045A56-0DA1-49B5-8FB2-240BDD5E786C}">
      <dgm:prSet/>
      <dgm:spPr/>
      <dgm:t>
        <a:bodyPr/>
        <a:lstStyle/>
        <a:p>
          <a:endParaRPr lang="ru-RU"/>
        </a:p>
      </dgm:t>
    </dgm:pt>
    <dgm:pt modelId="{F5778C2A-A527-4FA8-9064-99556B38FB28}" type="parTrans" cxnId="{E6045A56-0DA1-49B5-8FB2-240BDD5E786C}">
      <dgm:prSet/>
      <dgm:spPr>
        <a:ln w="25400"/>
      </dgm:spPr>
      <dgm:t>
        <a:bodyPr/>
        <a:lstStyle/>
        <a:p>
          <a:endParaRPr lang="ru-RU"/>
        </a:p>
      </dgm:t>
    </dgm:pt>
    <dgm:pt modelId="{43F6AB07-1391-4D26-A41A-59E33F47A245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l"/>
          <a:endParaRPr lang="ru-RU" sz="1800" dirty="0"/>
        </a:p>
      </dgm:t>
    </dgm:pt>
    <dgm:pt modelId="{C7C06C0B-CD25-42F7-935E-FFEB3AFF9372}" type="sibTrans" cxnId="{70A9EABF-C7FC-4608-88F9-34DE6F4BC730}">
      <dgm:prSet/>
      <dgm:spPr/>
      <dgm:t>
        <a:bodyPr/>
        <a:lstStyle/>
        <a:p>
          <a:endParaRPr lang="ru-RU"/>
        </a:p>
      </dgm:t>
    </dgm:pt>
    <dgm:pt modelId="{D805EE47-243A-4610-AD35-78C7B39FCAA5}" type="parTrans" cxnId="{70A9EABF-C7FC-4608-88F9-34DE6F4BC730}">
      <dgm:prSet/>
      <dgm:spPr/>
      <dgm:t>
        <a:bodyPr/>
        <a:lstStyle/>
        <a:p>
          <a:endParaRPr lang="ru-RU"/>
        </a:p>
      </dgm:t>
    </dgm:pt>
    <dgm:pt modelId="{7E80FE3E-12DF-49BD-8D31-911D9BE910FA}">
      <dgm:prSet phldrT="[Текст]"/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99000">
              <a:schemeClr val="accent6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endParaRPr lang="ru-RU" dirty="0"/>
        </a:p>
      </dgm:t>
    </dgm:pt>
    <dgm:pt modelId="{8BEDD876-68C8-4325-9FD1-E9B1CBC5774E}" type="sibTrans" cxnId="{738E110E-096C-4631-ACA7-7D760625F7AC}">
      <dgm:prSet/>
      <dgm:spPr/>
      <dgm:t>
        <a:bodyPr/>
        <a:lstStyle/>
        <a:p>
          <a:endParaRPr lang="ru-RU"/>
        </a:p>
      </dgm:t>
    </dgm:pt>
    <dgm:pt modelId="{4E699273-63B5-44E9-81AE-0727E9FB5ED5}" type="parTrans" cxnId="{738E110E-096C-4631-ACA7-7D760625F7AC}">
      <dgm:prSet/>
      <dgm:spPr/>
      <dgm:t>
        <a:bodyPr/>
        <a:lstStyle/>
        <a:p>
          <a:endParaRPr lang="ru-RU"/>
        </a:p>
      </dgm:t>
    </dgm:pt>
    <dgm:pt modelId="{BC292AEF-A91C-4086-8B84-8CFED05B70FE}">
      <dgm:prSet phldrT="[Текст]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</dgm:spPr>
      <dgm:t>
        <a:bodyPr/>
        <a:lstStyle/>
        <a:p>
          <a:endParaRPr lang="ru-RU" dirty="0"/>
        </a:p>
      </dgm:t>
    </dgm:pt>
    <dgm:pt modelId="{9D1EF6A6-80C1-439B-B262-FCA7043D58D1}" type="sibTrans" cxnId="{A88F3F24-7463-46BB-AE27-F3F2AD905675}">
      <dgm:prSet/>
      <dgm:spPr/>
      <dgm:t>
        <a:bodyPr/>
        <a:lstStyle/>
        <a:p>
          <a:endParaRPr lang="ru-RU"/>
        </a:p>
      </dgm:t>
    </dgm:pt>
    <dgm:pt modelId="{F8D394A2-BA95-4AB5-89FA-56E8C95C4A6A}" type="parTrans" cxnId="{A88F3F24-7463-46BB-AE27-F3F2AD905675}">
      <dgm:prSet/>
      <dgm:spPr/>
      <dgm:t>
        <a:bodyPr/>
        <a:lstStyle/>
        <a:p>
          <a:endParaRPr lang="ru-RU"/>
        </a:p>
      </dgm:t>
    </dgm:pt>
    <dgm:pt modelId="{1A2F4E97-C87F-4877-B39D-36C5E9BB9AA8}" type="pres">
      <dgm:prSet presAssocID="{66900175-BA46-4956-9528-0D0D09D8E5E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BCFD6-E561-4E1A-9148-50EAD9D8974B}" type="pres">
      <dgm:prSet presAssocID="{66900175-BA46-4956-9528-0D0D09D8E5EC}" presName="hierFlow" presStyleCnt="0"/>
      <dgm:spPr/>
    </dgm:pt>
    <dgm:pt modelId="{9C439A88-1478-4BF4-8EBA-A043F49360BA}" type="pres">
      <dgm:prSet presAssocID="{66900175-BA46-4956-9528-0D0D09D8E5EC}" presName="firstBuf" presStyleCnt="0"/>
      <dgm:spPr/>
    </dgm:pt>
    <dgm:pt modelId="{BDA74A79-4D18-48B2-80BE-E1EE21863C96}" type="pres">
      <dgm:prSet presAssocID="{66900175-BA46-4956-9528-0D0D09D8E5E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87A2692-E911-4F37-8B8B-F94628ED5E43}" type="pres">
      <dgm:prSet presAssocID="{B8B3E47D-4BC7-457E-B58C-845453DB4EC9}" presName="Name14" presStyleCnt="0"/>
      <dgm:spPr/>
    </dgm:pt>
    <dgm:pt modelId="{39C25A36-7BB3-403F-A717-56BB32B42832}" type="pres">
      <dgm:prSet presAssocID="{B8B3E47D-4BC7-457E-B58C-845453DB4EC9}" presName="level1Shape" presStyleLbl="node0" presStyleIdx="0" presStyleCnt="1" custScaleX="1605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BA02D7-CDDF-4A6A-9EFD-2DB118B012A8}" type="pres">
      <dgm:prSet presAssocID="{B8B3E47D-4BC7-457E-B58C-845453DB4EC9}" presName="hierChild2" presStyleCnt="0"/>
      <dgm:spPr/>
    </dgm:pt>
    <dgm:pt modelId="{E2716222-5092-4F73-B047-99BC2FA31F44}" type="pres">
      <dgm:prSet presAssocID="{4CBF383D-7280-4F62-BC13-9B7FFEC85024}" presName="Name19" presStyleLbl="parChTrans1D2" presStyleIdx="0" presStyleCnt="2"/>
      <dgm:spPr/>
      <dgm:t>
        <a:bodyPr/>
        <a:lstStyle/>
        <a:p>
          <a:endParaRPr lang="ru-RU"/>
        </a:p>
      </dgm:t>
    </dgm:pt>
    <dgm:pt modelId="{BF236FB6-D391-47BA-8E09-5915E08E2112}" type="pres">
      <dgm:prSet presAssocID="{D781C7CE-D072-43A5-86F3-F5907B71DB70}" presName="Name21" presStyleCnt="0"/>
      <dgm:spPr/>
    </dgm:pt>
    <dgm:pt modelId="{25F96B71-C301-4A43-B000-8A0807EA226A}" type="pres">
      <dgm:prSet presAssocID="{D781C7CE-D072-43A5-86F3-F5907B71DB70}" presName="level2Shape" presStyleLbl="node2" presStyleIdx="0" presStyleCnt="2" custScaleX="131198"/>
      <dgm:spPr/>
      <dgm:t>
        <a:bodyPr/>
        <a:lstStyle/>
        <a:p>
          <a:endParaRPr lang="ru-RU"/>
        </a:p>
      </dgm:t>
    </dgm:pt>
    <dgm:pt modelId="{22816356-F174-4BBC-9DBD-130836C8F33C}" type="pres">
      <dgm:prSet presAssocID="{D781C7CE-D072-43A5-86F3-F5907B71DB70}" presName="hierChild3" presStyleCnt="0"/>
      <dgm:spPr/>
    </dgm:pt>
    <dgm:pt modelId="{06975F96-E44E-4B1F-86C5-BA19314F7A98}" type="pres">
      <dgm:prSet presAssocID="{4828A436-BF50-42AA-BF42-EF9825062826}" presName="Name19" presStyleLbl="parChTrans1D3" presStyleIdx="0" presStyleCnt="3"/>
      <dgm:spPr/>
      <dgm:t>
        <a:bodyPr/>
        <a:lstStyle/>
        <a:p>
          <a:endParaRPr lang="ru-RU"/>
        </a:p>
      </dgm:t>
    </dgm:pt>
    <dgm:pt modelId="{ADED900B-83C8-419C-9281-CCA9B3CB6A8D}" type="pres">
      <dgm:prSet presAssocID="{50F3CE17-5B21-45D0-8DC7-3A918D2FEAAA}" presName="Name21" presStyleCnt="0"/>
      <dgm:spPr/>
    </dgm:pt>
    <dgm:pt modelId="{A0C9A7E1-3CFE-4E9C-BF13-43F752C7C692}" type="pres">
      <dgm:prSet presAssocID="{50F3CE17-5B21-45D0-8DC7-3A918D2FEAAA}" presName="level2Shape" presStyleLbl="node3" presStyleIdx="0" presStyleCnt="3" custScaleX="133267"/>
      <dgm:spPr/>
      <dgm:t>
        <a:bodyPr/>
        <a:lstStyle/>
        <a:p>
          <a:endParaRPr lang="ru-RU"/>
        </a:p>
      </dgm:t>
    </dgm:pt>
    <dgm:pt modelId="{7F88B4CC-C05A-40FC-8F0C-3EF9394D9BD6}" type="pres">
      <dgm:prSet presAssocID="{50F3CE17-5B21-45D0-8DC7-3A918D2FEAAA}" presName="hierChild3" presStyleCnt="0"/>
      <dgm:spPr/>
    </dgm:pt>
    <dgm:pt modelId="{085E4C65-F414-40C8-AEF9-84D6900271D6}" type="pres">
      <dgm:prSet presAssocID="{CA38F453-5B35-4E46-87ED-7B7C5C63229C}" presName="Name19" presStyleLbl="parChTrans1D3" presStyleIdx="1" presStyleCnt="3"/>
      <dgm:spPr/>
      <dgm:t>
        <a:bodyPr/>
        <a:lstStyle/>
        <a:p>
          <a:endParaRPr lang="ru-RU"/>
        </a:p>
      </dgm:t>
    </dgm:pt>
    <dgm:pt modelId="{0E43D911-42E8-4882-83A6-C9EBFE182970}" type="pres">
      <dgm:prSet presAssocID="{C20BB72D-901E-40AF-8335-D7496CF5AAE4}" presName="Name21" presStyleCnt="0"/>
      <dgm:spPr/>
    </dgm:pt>
    <dgm:pt modelId="{6FA48AB7-11B1-4AE5-8395-923374141509}" type="pres">
      <dgm:prSet presAssocID="{C20BB72D-901E-40AF-8335-D7496CF5AAE4}" presName="level2Shape" presStyleLbl="node3" presStyleIdx="1" presStyleCnt="3" custScaleX="127897"/>
      <dgm:spPr/>
      <dgm:t>
        <a:bodyPr/>
        <a:lstStyle/>
        <a:p>
          <a:endParaRPr lang="ru-RU"/>
        </a:p>
      </dgm:t>
    </dgm:pt>
    <dgm:pt modelId="{0B1F492C-6E0E-4BEA-935B-F64CAB1881FA}" type="pres">
      <dgm:prSet presAssocID="{C20BB72D-901E-40AF-8335-D7496CF5AAE4}" presName="hierChild3" presStyleCnt="0"/>
      <dgm:spPr/>
    </dgm:pt>
    <dgm:pt modelId="{DA0EE75A-7F54-4A72-BF98-D3E4461BAC1B}" type="pres">
      <dgm:prSet presAssocID="{637669CB-1814-4EBC-93D3-9D5EBFA4F58D}" presName="Name19" presStyleLbl="parChTrans1D2" presStyleIdx="1" presStyleCnt="2"/>
      <dgm:spPr/>
      <dgm:t>
        <a:bodyPr/>
        <a:lstStyle/>
        <a:p>
          <a:endParaRPr lang="ru-RU"/>
        </a:p>
      </dgm:t>
    </dgm:pt>
    <dgm:pt modelId="{B7920DC8-9A5C-4B06-942D-000D9C3E4CF7}" type="pres">
      <dgm:prSet presAssocID="{91F15608-BD95-47BA-96AB-B22566B490D5}" presName="Name21" presStyleCnt="0"/>
      <dgm:spPr/>
    </dgm:pt>
    <dgm:pt modelId="{5505AE17-368C-4597-9E6D-3B1DB8A1C626}" type="pres">
      <dgm:prSet presAssocID="{91F15608-BD95-47BA-96AB-B22566B490D5}" presName="level2Shape" presStyleLbl="node2" presStyleIdx="1" presStyleCnt="2" custScaleX="139253"/>
      <dgm:spPr/>
      <dgm:t>
        <a:bodyPr/>
        <a:lstStyle/>
        <a:p>
          <a:endParaRPr lang="ru-RU"/>
        </a:p>
      </dgm:t>
    </dgm:pt>
    <dgm:pt modelId="{AF819E8E-2A6A-4343-B3B6-8FF611207E5F}" type="pres">
      <dgm:prSet presAssocID="{91F15608-BD95-47BA-96AB-B22566B490D5}" presName="hierChild3" presStyleCnt="0"/>
      <dgm:spPr/>
    </dgm:pt>
    <dgm:pt modelId="{21D815C7-F807-47DC-99CD-26D89BE79350}" type="pres">
      <dgm:prSet presAssocID="{F5778C2A-A527-4FA8-9064-99556B38FB28}" presName="Name19" presStyleLbl="parChTrans1D3" presStyleIdx="2" presStyleCnt="3"/>
      <dgm:spPr/>
      <dgm:t>
        <a:bodyPr/>
        <a:lstStyle/>
        <a:p>
          <a:endParaRPr lang="ru-RU"/>
        </a:p>
      </dgm:t>
    </dgm:pt>
    <dgm:pt modelId="{CEE6A870-D1A5-498D-ABF3-B9ABF1D03A5C}" type="pres">
      <dgm:prSet presAssocID="{0E09B809-4533-4421-9D07-2BD4CF62E4AB}" presName="Name21" presStyleCnt="0"/>
      <dgm:spPr/>
    </dgm:pt>
    <dgm:pt modelId="{30A1D7B1-5483-41CF-8A35-832A2DA67348}" type="pres">
      <dgm:prSet presAssocID="{0E09B809-4533-4421-9D07-2BD4CF62E4AB}" presName="level2Shape" presStyleLbl="node3" presStyleIdx="2" presStyleCnt="3" custScaleX="137189"/>
      <dgm:spPr/>
      <dgm:t>
        <a:bodyPr/>
        <a:lstStyle/>
        <a:p>
          <a:endParaRPr lang="ru-RU"/>
        </a:p>
      </dgm:t>
    </dgm:pt>
    <dgm:pt modelId="{49BA0456-BB36-4200-B708-57A8E281E275}" type="pres">
      <dgm:prSet presAssocID="{0E09B809-4533-4421-9D07-2BD4CF62E4AB}" presName="hierChild3" presStyleCnt="0"/>
      <dgm:spPr/>
    </dgm:pt>
    <dgm:pt modelId="{A88E6F7E-A2EE-4AB6-A874-64A4950AF31F}" type="pres">
      <dgm:prSet presAssocID="{66900175-BA46-4956-9528-0D0D09D8E5EC}" presName="bgShapesFlow" presStyleCnt="0"/>
      <dgm:spPr/>
    </dgm:pt>
    <dgm:pt modelId="{FBCDCEC1-9A62-4934-9692-A13656160263}" type="pres">
      <dgm:prSet presAssocID="{43F6AB07-1391-4D26-A41A-59E33F47A245}" presName="rectComp" presStyleCnt="0"/>
      <dgm:spPr/>
    </dgm:pt>
    <dgm:pt modelId="{212FB75F-D7BE-4081-B0C9-8AB07F055DC7}" type="pres">
      <dgm:prSet presAssocID="{43F6AB07-1391-4D26-A41A-59E33F47A245}" presName="bgRect" presStyleLbl="bgShp" presStyleIdx="0" presStyleCnt="3" custLinFactNeighborX="901" custLinFactNeighborY="-135"/>
      <dgm:spPr/>
      <dgm:t>
        <a:bodyPr/>
        <a:lstStyle/>
        <a:p>
          <a:endParaRPr lang="ru-RU"/>
        </a:p>
      </dgm:t>
    </dgm:pt>
    <dgm:pt modelId="{051EE0C1-1BA8-45D7-A922-7A9BAC425E65}" type="pres">
      <dgm:prSet presAssocID="{43F6AB07-1391-4D26-A41A-59E33F47A245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4488C-054F-4412-99A8-44912C23665B}" type="pres">
      <dgm:prSet presAssocID="{43F6AB07-1391-4D26-A41A-59E33F47A245}" presName="spComp" presStyleCnt="0"/>
      <dgm:spPr/>
    </dgm:pt>
    <dgm:pt modelId="{7E6DB2B7-F021-41EC-A7F7-78F3178885EB}" type="pres">
      <dgm:prSet presAssocID="{43F6AB07-1391-4D26-A41A-59E33F47A245}" presName="vSp" presStyleCnt="0"/>
      <dgm:spPr/>
    </dgm:pt>
    <dgm:pt modelId="{4DF29BE2-83AD-4F42-A4D0-171E2F72BDA6}" type="pres">
      <dgm:prSet presAssocID="{BC292AEF-A91C-4086-8B84-8CFED05B70FE}" presName="rectComp" presStyleCnt="0"/>
      <dgm:spPr/>
    </dgm:pt>
    <dgm:pt modelId="{8A32E150-8A6C-44FF-9577-3AC1043656DE}" type="pres">
      <dgm:prSet presAssocID="{BC292AEF-A91C-4086-8B84-8CFED05B70FE}" presName="bgRect" presStyleLbl="bgShp" presStyleIdx="1" presStyleCnt="3" custLinFactNeighborY="-6429"/>
      <dgm:spPr/>
      <dgm:t>
        <a:bodyPr/>
        <a:lstStyle/>
        <a:p>
          <a:endParaRPr lang="ru-RU"/>
        </a:p>
      </dgm:t>
    </dgm:pt>
    <dgm:pt modelId="{CD23D5B9-E613-4EA2-BE20-812151442BF8}" type="pres">
      <dgm:prSet presAssocID="{BC292AEF-A91C-4086-8B84-8CFED05B70FE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AA87F-9AC2-4CD4-B85D-79A1DEFC4D23}" type="pres">
      <dgm:prSet presAssocID="{BC292AEF-A91C-4086-8B84-8CFED05B70FE}" presName="spComp" presStyleCnt="0"/>
      <dgm:spPr/>
    </dgm:pt>
    <dgm:pt modelId="{819E6330-03BA-40BD-9404-777F8D1872C1}" type="pres">
      <dgm:prSet presAssocID="{BC292AEF-A91C-4086-8B84-8CFED05B70FE}" presName="vSp" presStyleCnt="0"/>
      <dgm:spPr/>
    </dgm:pt>
    <dgm:pt modelId="{BF660942-5D73-432A-BCFA-37CF94D26142}" type="pres">
      <dgm:prSet presAssocID="{7E80FE3E-12DF-49BD-8D31-911D9BE910FA}" presName="rectComp" presStyleCnt="0"/>
      <dgm:spPr/>
    </dgm:pt>
    <dgm:pt modelId="{750FEBD7-8A28-4F6E-8304-E3A16086A32B}" type="pres">
      <dgm:prSet presAssocID="{7E80FE3E-12DF-49BD-8D31-911D9BE910FA}" presName="bgRect" presStyleLbl="bgShp" presStyleIdx="2" presStyleCnt="3"/>
      <dgm:spPr/>
      <dgm:t>
        <a:bodyPr/>
        <a:lstStyle/>
        <a:p>
          <a:endParaRPr lang="ru-RU"/>
        </a:p>
      </dgm:t>
    </dgm:pt>
    <dgm:pt modelId="{38624149-4A9D-49AF-8BBD-7EFCB9D5C2F2}" type="pres">
      <dgm:prSet presAssocID="{7E80FE3E-12DF-49BD-8D31-911D9BE910FA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D288A0-DC1B-4F8B-BAD4-2D761E99BD4B}" type="presOf" srcId="{C20BB72D-901E-40AF-8335-D7496CF5AAE4}" destId="{6FA48AB7-11B1-4AE5-8395-923374141509}" srcOrd="0" destOrd="0" presId="urn:microsoft.com/office/officeart/2005/8/layout/hierarchy6"/>
    <dgm:cxn modelId="{9B67F50E-098F-43D1-BE1D-8A29A0290431}" type="presOf" srcId="{637669CB-1814-4EBC-93D3-9D5EBFA4F58D}" destId="{DA0EE75A-7F54-4A72-BF98-D3E4461BAC1B}" srcOrd="0" destOrd="0" presId="urn:microsoft.com/office/officeart/2005/8/layout/hierarchy6"/>
    <dgm:cxn modelId="{738E110E-096C-4631-ACA7-7D760625F7AC}" srcId="{66900175-BA46-4956-9528-0D0D09D8E5EC}" destId="{7E80FE3E-12DF-49BD-8D31-911D9BE910FA}" srcOrd="3" destOrd="0" parTransId="{4E699273-63B5-44E9-81AE-0727E9FB5ED5}" sibTransId="{8BEDD876-68C8-4325-9FD1-E9B1CBC5774E}"/>
    <dgm:cxn modelId="{880935D7-FD6D-4D56-BDA5-824B49653296}" type="presOf" srcId="{66900175-BA46-4956-9528-0D0D09D8E5EC}" destId="{1A2F4E97-C87F-4877-B39D-36C5E9BB9AA8}" srcOrd="0" destOrd="0" presId="urn:microsoft.com/office/officeart/2005/8/layout/hierarchy6"/>
    <dgm:cxn modelId="{9FBDD80C-53EB-49C9-9C5E-EB85DB665D4E}" type="presOf" srcId="{D781C7CE-D072-43A5-86F3-F5907B71DB70}" destId="{25F96B71-C301-4A43-B000-8A0807EA226A}" srcOrd="0" destOrd="0" presId="urn:microsoft.com/office/officeart/2005/8/layout/hierarchy6"/>
    <dgm:cxn modelId="{64B849D1-504C-46B4-BE33-1CD48E85EF64}" srcId="{D781C7CE-D072-43A5-86F3-F5907B71DB70}" destId="{C20BB72D-901E-40AF-8335-D7496CF5AAE4}" srcOrd="1" destOrd="0" parTransId="{CA38F453-5B35-4E46-87ED-7B7C5C63229C}" sibTransId="{E54B1DC2-7C93-47F6-8768-BB06DD9A2741}"/>
    <dgm:cxn modelId="{CF10E463-8485-4984-98CB-08FEDA9F9DEE}" type="presOf" srcId="{43F6AB07-1391-4D26-A41A-59E33F47A245}" destId="{212FB75F-D7BE-4081-B0C9-8AB07F055DC7}" srcOrd="0" destOrd="0" presId="urn:microsoft.com/office/officeart/2005/8/layout/hierarchy6"/>
    <dgm:cxn modelId="{E35295AF-78E2-450F-9EFC-1C304D37EAC4}" type="presOf" srcId="{BC292AEF-A91C-4086-8B84-8CFED05B70FE}" destId="{CD23D5B9-E613-4EA2-BE20-812151442BF8}" srcOrd="1" destOrd="0" presId="urn:microsoft.com/office/officeart/2005/8/layout/hierarchy6"/>
    <dgm:cxn modelId="{0B701A7E-5376-43D7-A13C-EC5E53F82458}" type="presOf" srcId="{7E80FE3E-12DF-49BD-8D31-911D9BE910FA}" destId="{750FEBD7-8A28-4F6E-8304-E3A16086A32B}" srcOrd="0" destOrd="0" presId="urn:microsoft.com/office/officeart/2005/8/layout/hierarchy6"/>
    <dgm:cxn modelId="{33D077AC-A335-4E8B-9E01-BAF95BFB1F36}" type="presOf" srcId="{CA38F453-5B35-4E46-87ED-7B7C5C63229C}" destId="{085E4C65-F414-40C8-AEF9-84D6900271D6}" srcOrd="0" destOrd="0" presId="urn:microsoft.com/office/officeart/2005/8/layout/hierarchy6"/>
    <dgm:cxn modelId="{239378A0-9727-43D4-88F0-840BFBCCD087}" type="presOf" srcId="{0E09B809-4533-4421-9D07-2BD4CF62E4AB}" destId="{30A1D7B1-5483-41CF-8A35-832A2DA67348}" srcOrd="0" destOrd="0" presId="urn:microsoft.com/office/officeart/2005/8/layout/hierarchy6"/>
    <dgm:cxn modelId="{CD7233BB-B2A2-4E85-B006-5CB1569D86E5}" type="presOf" srcId="{B8B3E47D-4BC7-457E-B58C-845453DB4EC9}" destId="{39C25A36-7BB3-403F-A717-56BB32B42832}" srcOrd="0" destOrd="0" presId="urn:microsoft.com/office/officeart/2005/8/layout/hierarchy6"/>
    <dgm:cxn modelId="{D681FB87-5262-4C99-8415-0DECC9DA3451}" type="presOf" srcId="{4CBF383D-7280-4F62-BC13-9B7FFEC85024}" destId="{E2716222-5092-4F73-B047-99BC2FA31F44}" srcOrd="0" destOrd="0" presId="urn:microsoft.com/office/officeart/2005/8/layout/hierarchy6"/>
    <dgm:cxn modelId="{77C60ED0-D84B-4A42-9435-6818425340E2}" type="presOf" srcId="{F5778C2A-A527-4FA8-9064-99556B38FB28}" destId="{21D815C7-F807-47DC-99CD-26D89BE79350}" srcOrd="0" destOrd="0" presId="urn:microsoft.com/office/officeart/2005/8/layout/hierarchy6"/>
    <dgm:cxn modelId="{A88F3F24-7463-46BB-AE27-F3F2AD905675}" srcId="{66900175-BA46-4956-9528-0D0D09D8E5EC}" destId="{BC292AEF-A91C-4086-8B84-8CFED05B70FE}" srcOrd="2" destOrd="0" parTransId="{F8D394A2-BA95-4AB5-89FA-56E8C95C4A6A}" sibTransId="{9D1EF6A6-80C1-439B-B262-FCA7043D58D1}"/>
    <dgm:cxn modelId="{E6045A56-0DA1-49B5-8FB2-240BDD5E786C}" srcId="{91F15608-BD95-47BA-96AB-B22566B490D5}" destId="{0E09B809-4533-4421-9D07-2BD4CF62E4AB}" srcOrd="0" destOrd="0" parTransId="{F5778C2A-A527-4FA8-9064-99556B38FB28}" sibTransId="{A91A119A-D3E8-4D65-BAAB-FBF0D7A4CACF}"/>
    <dgm:cxn modelId="{E0813B4D-D52A-4E1E-8789-AF90B0D809DB}" type="presOf" srcId="{43F6AB07-1391-4D26-A41A-59E33F47A245}" destId="{051EE0C1-1BA8-45D7-A922-7A9BAC425E65}" srcOrd="1" destOrd="0" presId="urn:microsoft.com/office/officeart/2005/8/layout/hierarchy6"/>
    <dgm:cxn modelId="{0A478CE5-79B8-4E27-970E-B7131238B8B1}" type="presOf" srcId="{50F3CE17-5B21-45D0-8DC7-3A918D2FEAAA}" destId="{A0C9A7E1-3CFE-4E9C-BF13-43F752C7C692}" srcOrd="0" destOrd="0" presId="urn:microsoft.com/office/officeart/2005/8/layout/hierarchy6"/>
    <dgm:cxn modelId="{92DF56A9-9135-42D6-BE35-37DFF2AF0085}" type="presOf" srcId="{91F15608-BD95-47BA-96AB-B22566B490D5}" destId="{5505AE17-368C-4597-9E6D-3B1DB8A1C626}" srcOrd="0" destOrd="0" presId="urn:microsoft.com/office/officeart/2005/8/layout/hierarchy6"/>
    <dgm:cxn modelId="{A34BBE4B-C1CE-49CD-ABE3-E6DE25D2B400}" srcId="{B8B3E47D-4BC7-457E-B58C-845453DB4EC9}" destId="{D781C7CE-D072-43A5-86F3-F5907B71DB70}" srcOrd="0" destOrd="0" parTransId="{4CBF383D-7280-4F62-BC13-9B7FFEC85024}" sibTransId="{271E7AE8-D89E-4FB5-B65B-7F602F982B58}"/>
    <dgm:cxn modelId="{1AB4EB26-BD97-4D55-8950-A98CC1F674C2}" type="presOf" srcId="{4828A436-BF50-42AA-BF42-EF9825062826}" destId="{06975F96-E44E-4B1F-86C5-BA19314F7A98}" srcOrd="0" destOrd="0" presId="urn:microsoft.com/office/officeart/2005/8/layout/hierarchy6"/>
    <dgm:cxn modelId="{FEF64C68-2C8C-4B07-8A97-E68E77A940E5}" type="presOf" srcId="{BC292AEF-A91C-4086-8B84-8CFED05B70FE}" destId="{8A32E150-8A6C-44FF-9577-3AC1043656DE}" srcOrd="0" destOrd="0" presId="urn:microsoft.com/office/officeart/2005/8/layout/hierarchy6"/>
    <dgm:cxn modelId="{70A9EABF-C7FC-4608-88F9-34DE6F4BC730}" srcId="{66900175-BA46-4956-9528-0D0D09D8E5EC}" destId="{43F6AB07-1391-4D26-A41A-59E33F47A245}" srcOrd="1" destOrd="0" parTransId="{D805EE47-243A-4610-AD35-78C7B39FCAA5}" sibTransId="{C7C06C0B-CD25-42F7-935E-FFEB3AFF9372}"/>
    <dgm:cxn modelId="{DD42D8E4-0AED-42EE-96C4-6B6F65FC49A8}" srcId="{B8B3E47D-4BC7-457E-B58C-845453DB4EC9}" destId="{91F15608-BD95-47BA-96AB-B22566B490D5}" srcOrd="1" destOrd="0" parTransId="{637669CB-1814-4EBC-93D3-9D5EBFA4F58D}" sibTransId="{0D63DA45-A41E-4F8D-BEFB-672617ECB5BB}"/>
    <dgm:cxn modelId="{7D8C9F6D-6B77-467D-8E6F-B49FC607F535}" srcId="{66900175-BA46-4956-9528-0D0D09D8E5EC}" destId="{B8B3E47D-4BC7-457E-B58C-845453DB4EC9}" srcOrd="0" destOrd="0" parTransId="{D3C1228F-EE31-43B3-BF1C-FB774C94D345}" sibTransId="{4E98B99D-52BC-4B20-B119-7E470113DE00}"/>
    <dgm:cxn modelId="{CF71048E-AEC2-4C03-8EE5-A20497D67726}" srcId="{D781C7CE-D072-43A5-86F3-F5907B71DB70}" destId="{50F3CE17-5B21-45D0-8DC7-3A918D2FEAAA}" srcOrd="0" destOrd="0" parTransId="{4828A436-BF50-42AA-BF42-EF9825062826}" sibTransId="{63F84A79-9DDB-4EE5-947E-81C3D804D448}"/>
    <dgm:cxn modelId="{88B6C372-8DCA-4CDC-941A-433C44CF9A48}" type="presOf" srcId="{7E80FE3E-12DF-49BD-8D31-911D9BE910FA}" destId="{38624149-4A9D-49AF-8BBD-7EFCB9D5C2F2}" srcOrd="1" destOrd="0" presId="urn:microsoft.com/office/officeart/2005/8/layout/hierarchy6"/>
    <dgm:cxn modelId="{6E98B6D3-438E-4DAD-9039-1DA256185E83}" type="presParOf" srcId="{1A2F4E97-C87F-4877-B39D-36C5E9BB9AA8}" destId="{8F9BCFD6-E561-4E1A-9148-50EAD9D8974B}" srcOrd="0" destOrd="0" presId="urn:microsoft.com/office/officeart/2005/8/layout/hierarchy6"/>
    <dgm:cxn modelId="{284B6FF8-31DC-4395-AFDB-314C0EB6E360}" type="presParOf" srcId="{8F9BCFD6-E561-4E1A-9148-50EAD9D8974B}" destId="{9C439A88-1478-4BF4-8EBA-A043F49360BA}" srcOrd="0" destOrd="0" presId="urn:microsoft.com/office/officeart/2005/8/layout/hierarchy6"/>
    <dgm:cxn modelId="{0BEC2BA3-9E73-4E60-B512-DE07E1415002}" type="presParOf" srcId="{8F9BCFD6-E561-4E1A-9148-50EAD9D8974B}" destId="{BDA74A79-4D18-48B2-80BE-E1EE21863C96}" srcOrd="1" destOrd="0" presId="urn:microsoft.com/office/officeart/2005/8/layout/hierarchy6"/>
    <dgm:cxn modelId="{B0FB141A-3CAE-47F6-BD4F-704143C80FA7}" type="presParOf" srcId="{BDA74A79-4D18-48B2-80BE-E1EE21863C96}" destId="{887A2692-E911-4F37-8B8B-F94628ED5E43}" srcOrd="0" destOrd="0" presId="urn:microsoft.com/office/officeart/2005/8/layout/hierarchy6"/>
    <dgm:cxn modelId="{66D1D513-FEF5-40DE-9CE8-43F8C2C41D2A}" type="presParOf" srcId="{887A2692-E911-4F37-8B8B-F94628ED5E43}" destId="{39C25A36-7BB3-403F-A717-56BB32B42832}" srcOrd="0" destOrd="0" presId="urn:microsoft.com/office/officeart/2005/8/layout/hierarchy6"/>
    <dgm:cxn modelId="{ECB3E250-4F99-4C88-8685-3B8B6C48A0A0}" type="presParOf" srcId="{887A2692-E911-4F37-8B8B-F94628ED5E43}" destId="{E8BA02D7-CDDF-4A6A-9EFD-2DB118B012A8}" srcOrd="1" destOrd="0" presId="urn:microsoft.com/office/officeart/2005/8/layout/hierarchy6"/>
    <dgm:cxn modelId="{31BA04FB-F11C-4C9D-B70A-66F39091F9BA}" type="presParOf" srcId="{E8BA02D7-CDDF-4A6A-9EFD-2DB118B012A8}" destId="{E2716222-5092-4F73-B047-99BC2FA31F44}" srcOrd="0" destOrd="0" presId="urn:microsoft.com/office/officeart/2005/8/layout/hierarchy6"/>
    <dgm:cxn modelId="{8F2AA123-2827-4027-968B-C2C7CF075371}" type="presParOf" srcId="{E8BA02D7-CDDF-4A6A-9EFD-2DB118B012A8}" destId="{BF236FB6-D391-47BA-8E09-5915E08E2112}" srcOrd="1" destOrd="0" presId="urn:microsoft.com/office/officeart/2005/8/layout/hierarchy6"/>
    <dgm:cxn modelId="{C735FB81-4549-43B0-BD44-4F463C9BEF79}" type="presParOf" srcId="{BF236FB6-D391-47BA-8E09-5915E08E2112}" destId="{25F96B71-C301-4A43-B000-8A0807EA226A}" srcOrd="0" destOrd="0" presId="urn:microsoft.com/office/officeart/2005/8/layout/hierarchy6"/>
    <dgm:cxn modelId="{7DB4921C-09D5-4C88-8D2A-0D379873F394}" type="presParOf" srcId="{BF236FB6-D391-47BA-8E09-5915E08E2112}" destId="{22816356-F174-4BBC-9DBD-130836C8F33C}" srcOrd="1" destOrd="0" presId="urn:microsoft.com/office/officeart/2005/8/layout/hierarchy6"/>
    <dgm:cxn modelId="{EB029E99-7D50-47AD-B40C-0D0E700D7389}" type="presParOf" srcId="{22816356-F174-4BBC-9DBD-130836C8F33C}" destId="{06975F96-E44E-4B1F-86C5-BA19314F7A98}" srcOrd="0" destOrd="0" presId="urn:microsoft.com/office/officeart/2005/8/layout/hierarchy6"/>
    <dgm:cxn modelId="{7A144CE6-31DB-442F-896F-6C84CBC2F2D9}" type="presParOf" srcId="{22816356-F174-4BBC-9DBD-130836C8F33C}" destId="{ADED900B-83C8-419C-9281-CCA9B3CB6A8D}" srcOrd="1" destOrd="0" presId="urn:microsoft.com/office/officeart/2005/8/layout/hierarchy6"/>
    <dgm:cxn modelId="{F490A936-350B-479B-9A4F-03E8B85FBBDC}" type="presParOf" srcId="{ADED900B-83C8-419C-9281-CCA9B3CB6A8D}" destId="{A0C9A7E1-3CFE-4E9C-BF13-43F752C7C692}" srcOrd="0" destOrd="0" presId="urn:microsoft.com/office/officeart/2005/8/layout/hierarchy6"/>
    <dgm:cxn modelId="{C5F1DB62-CC98-48F0-AD06-D4EBB677E513}" type="presParOf" srcId="{ADED900B-83C8-419C-9281-CCA9B3CB6A8D}" destId="{7F88B4CC-C05A-40FC-8F0C-3EF9394D9BD6}" srcOrd="1" destOrd="0" presId="urn:microsoft.com/office/officeart/2005/8/layout/hierarchy6"/>
    <dgm:cxn modelId="{E054BA41-5AE7-45A9-9C11-2A5B6E5F6E93}" type="presParOf" srcId="{22816356-F174-4BBC-9DBD-130836C8F33C}" destId="{085E4C65-F414-40C8-AEF9-84D6900271D6}" srcOrd="2" destOrd="0" presId="urn:microsoft.com/office/officeart/2005/8/layout/hierarchy6"/>
    <dgm:cxn modelId="{BD61C6EA-0CD5-4B3F-BE37-56D5DD73B2B8}" type="presParOf" srcId="{22816356-F174-4BBC-9DBD-130836C8F33C}" destId="{0E43D911-42E8-4882-83A6-C9EBFE182970}" srcOrd="3" destOrd="0" presId="urn:microsoft.com/office/officeart/2005/8/layout/hierarchy6"/>
    <dgm:cxn modelId="{9F702334-912A-4029-9449-B43E0834A278}" type="presParOf" srcId="{0E43D911-42E8-4882-83A6-C9EBFE182970}" destId="{6FA48AB7-11B1-4AE5-8395-923374141509}" srcOrd="0" destOrd="0" presId="urn:microsoft.com/office/officeart/2005/8/layout/hierarchy6"/>
    <dgm:cxn modelId="{F35620A0-A47B-4B5E-A6BF-274136FCBAF4}" type="presParOf" srcId="{0E43D911-42E8-4882-83A6-C9EBFE182970}" destId="{0B1F492C-6E0E-4BEA-935B-F64CAB1881FA}" srcOrd="1" destOrd="0" presId="urn:microsoft.com/office/officeart/2005/8/layout/hierarchy6"/>
    <dgm:cxn modelId="{CB43EBE7-E27A-4D0C-A691-3438673BD58C}" type="presParOf" srcId="{E8BA02D7-CDDF-4A6A-9EFD-2DB118B012A8}" destId="{DA0EE75A-7F54-4A72-BF98-D3E4461BAC1B}" srcOrd="2" destOrd="0" presId="urn:microsoft.com/office/officeart/2005/8/layout/hierarchy6"/>
    <dgm:cxn modelId="{DB38B38F-82C4-4E43-8E1F-5F760A3D3854}" type="presParOf" srcId="{E8BA02D7-CDDF-4A6A-9EFD-2DB118B012A8}" destId="{B7920DC8-9A5C-4B06-942D-000D9C3E4CF7}" srcOrd="3" destOrd="0" presId="urn:microsoft.com/office/officeart/2005/8/layout/hierarchy6"/>
    <dgm:cxn modelId="{71CB2B3A-F302-4C3E-8088-440FBCEDCEB0}" type="presParOf" srcId="{B7920DC8-9A5C-4B06-942D-000D9C3E4CF7}" destId="{5505AE17-368C-4597-9E6D-3B1DB8A1C626}" srcOrd="0" destOrd="0" presId="urn:microsoft.com/office/officeart/2005/8/layout/hierarchy6"/>
    <dgm:cxn modelId="{F2FD2909-DC90-4CD5-98DA-6F73E477805C}" type="presParOf" srcId="{B7920DC8-9A5C-4B06-942D-000D9C3E4CF7}" destId="{AF819E8E-2A6A-4343-B3B6-8FF611207E5F}" srcOrd="1" destOrd="0" presId="urn:microsoft.com/office/officeart/2005/8/layout/hierarchy6"/>
    <dgm:cxn modelId="{696AC171-B57E-4E88-BAFE-05941E0A3DE3}" type="presParOf" srcId="{AF819E8E-2A6A-4343-B3B6-8FF611207E5F}" destId="{21D815C7-F807-47DC-99CD-26D89BE79350}" srcOrd="0" destOrd="0" presId="urn:microsoft.com/office/officeart/2005/8/layout/hierarchy6"/>
    <dgm:cxn modelId="{4C0B13C6-06D3-4AD9-92EE-F7314E21E1F4}" type="presParOf" srcId="{AF819E8E-2A6A-4343-B3B6-8FF611207E5F}" destId="{CEE6A870-D1A5-498D-ABF3-B9ABF1D03A5C}" srcOrd="1" destOrd="0" presId="urn:microsoft.com/office/officeart/2005/8/layout/hierarchy6"/>
    <dgm:cxn modelId="{AEB877A3-EA0A-43EE-85E9-63D944F1117A}" type="presParOf" srcId="{CEE6A870-D1A5-498D-ABF3-B9ABF1D03A5C}" destId="{30A1D7B1-5483-41CF-8A35-832A2DA67348}" srcOrd="0" destOrd="0" presId="urn:microsoft.com/office/officeart/2005/8/layout/hierarchy6"/>
    <dgm:cxn modelId="{BA5C7C9C-1D32-42C1-8696-FA412B6DB963}" type="presParOf" srcId="{CEE6A870-D1A5-498D-ABF3-B9ABF1D03A5C}" destId="{49BA0456-BB36-4200-B708-57A8E281E275}" srcOrd="1" destOrd="0" presId="urn:microsoft.com/office/officeart/2005/8/layout/hierarchy6"/>
    <dgm:cxn modelId="{1969937E-6D43-49AB-87EF-E37C9144FEAB}" type="presParOf" srcId="{1A2F4E97-C87F-4877-B39D-36C5E9BB9AA8}" destId="{A88E6F7E-A2EE-4AB6-A874-64A4950AF31F}" srcOrd="1" destOrd="0" presId="urn:microsoft.com/office/officeart/2005/8/layout/hierarchy6"/>
    <dgm:cxn modelId="{5601B1D9-8CC4-483F-80FB-6D4F33EC8A06}" type="presParOf" srcId="{A88E6F7E-A2EE-4AB6-A874-64A4950AF31F}" destId="{FBCDCEC1-9A62-4934-9692-A13656160263}" srcOrd="0" destOrd="0" presId="urn:microsoft.com/office/officeart/2005/8/layout/hierarchy6"/>
    <dgm:cxn modelId="{D93C566D-5E70-4AF6-859A-C7572435D552}" type="presParOf" srcId="{FBCDCEC1-9A62-4934-9692-A13656160263}" destId="{212FB75F-D7BE-4081-B0C9-8AB07F055DC7}" srcOrd="0" destOrd="0" presId="urn:microsoft.com/office/officeart/2005/8/layout/hierarchy6"/>
    <dgm:cxn modelId="{80ECD75A-1C0A-49FD-98BC-DD3CA21C1BA6}" type="presParOf" srcId="{FBCDCEC1-9A62-4934-9692-A13656160263}" destId="{051EE0C1-1BA8-45D7-A922-7A9BAC425E65}" srcOrd="1" destOrd="0" presId="urn:microsoft.com/office/officeart/2005/8/layout/hierarchy6"/>
    <dgm:cxn modelId="{B8BA176E-FECE-4E49-B1E9-EC53095E8E9C}" type="presParOf" srcId="{A88E6F7E-A2EE-4AB6-A874-64A4950AF31F}" destId="{D624488C-054F-4412-99A8-44912C23665B}" srcOrd="1" destOrd="0" presId="urn:microsoft.com/office/officeart/2005/8/layout/hierarchy6"/>
    <dgm:cxn modelId="{4EEDC3A1-A882-418E-9C23-85AF6805BD7A}" type="presParOf" srcId="{D624488C-054F-4412-99A8-44912C23665B}" destId="{7E6DB2B7-F021-41EC-A7F7-78F3178885EB}" srcOrd="0" destOrd="0" presId="urn:microsoft.com/office/officeart/2005/8/layout/hierarchy6"/>
    <dgm:cxn modelId="{0F6CC3A4-BE25-4C2F-AD34-80F40ACD141D}" type="presParOf" srcId="{A88E6F7E-A2EE-4AB6-A874-64A4950AF31F}" destId="{4DF29BE2-83AD-4F42-A4D0-171E2F72BDA6}" srcOrd="2" destOrd="0" presId="urn:microsoft.com/office/officeart/2005/8/layout/hierarchy6"/>
    <dgm:cxn modelId="{B1472F4A-3C0F-414B-9D58-C10641F94B96}" type="presParOf" srcId="{4DF29BE2-83AD-4F42-A4D0-171E2F72BDA6}" destId="{8A32E150-8A6C-44FF-9577-3AC1043656DE}" srcOrd="0" destOrd="0" presId="urn:microsoft.com/office/officeart/2005/8/layout/hierarchy6"/>
    <dgm:cxn modelId="{E1C31A6C-F2E8-41BA-83CC-E2974002C3C7}" type="presParOf" srcId="{4DF29BE2-83AD-4F42-A4D0-171E2F72BDA6}" destId="{CD23D5B9-E613-4EA2-BE20-812151442BF8}" srcOrd="1" destOrd="0" presId="urn:microsoft.com/office/officeart/2005/8/layout/hierarchy6"/>
    <dgm:cxn modelId="{DE6250F3-C116-430E-A21B-82D372C303DD}" type="presParOf" srcId="{A88E6F7E-A2EE-4AB6-A874-64A4950AF31F}" destId="{8E8AA87F-9AC2-4CD4-B85D-79A1DEFC4D23}" srcOrd="3" destOrd="0" presId="urn:microsoft.com/office/officeart/2005/8/layout/hierarchy6"/>
    <dgm:cxn modelId="{74A68445-9A60-44BE-83CB-8D86113D6FE0}" type="presParOf" srcId="{8E8AA87F-9AC2-4CD4-B85D-79A1DEFC4D23}" destId="{819E6330-03BA-40BD-9404-777F8D1872C1}" srcOrd="0" destOrd="0" presId="urn:microsoft.com/office/officeart/2005/8/layout/hierarchy6"/>
    <dgm:cxn modelId="{0CC3F100-1398-4DD8-9811-F838ED4CC37E}" type="presParOf" srcId="{A88E6F7E-A2EE-4AB6-A874-64A4950AF31F}" destId="{BF660942-5D73-432A-BCFA-37CF94D26142}" srcOrd="4" destOrd="0" presId="urn:microsoft.com/office/officeart/2005/8/layout/hierarchy6"/>
    <dgm:cxn modelId="{98ECB420-B0C3-41A4-9F0D-0118BB5B9FAE}" type="presParOf" srcId="{BF660942-5D73-432A-BCFA-37CF94D26142}" destId="{750FEBD7-8A28-4F6E-8304-E3A16086A32B}" srcOrd="0" destOrd="0" presId="urn:microsoft.com/office/officeart/2005/8/layout/hierarchy6"/>
    <dgm:cxn modelId="{353E4368-E3DD-48EA-B94F-F6C1C363A889}" type="presParOf" srcId="{BF660942-5D73-432A-BCFA-37CF94D26142}" destId="{38624149-4A9D-49AF-8BBD-7EFCB9D5C2F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D159B2-47D5-4C5E-9241-D5F57E20316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E5CAD3-1AD4-45E7-8A77-916C439ECC70}">
      <dgm:prSet/>
      <dgm:spPr/>
      <dgm:t>
        <a:bodyPr/>
        <a:lstStyle/>
        <a:p>
          <a:pPr rtl="0"/>
          <a:r>
            <a:rPr lang="ru-RU" b="1" i="1" dirty="0" smtClean="0"/>
            <a:t>Целевые показатели</a:t>
          </a:r>
          <a:endParaRPr lang="ru-RU" dirty="0"/>
        </a:p>
      </dgm:t>
    </dgm:pt>
    <dgm:pt modelId="{5408B022-1604-42E1-B1E1-9F00942BFF24}" type="parTrans" cxnId="{2E70A574-C838-461A-867E-488EDBCB1D08}">
      <dgm:prSet/>
      <dgm:spPr/>
      <dgm:t>
        <a:bodyPr/>
        <a:lstStyle/>
        <a:p>
          <a:endParaRPr lang="ru-RU"/>
        </a:p>
      </dgm:t>
    </dgm:pt>
    <dgm:pt modelId="{2935D186-56FE-4BFC-9702-F110DAAEE982}" type="sibTrans" cxnId="{2E70A574-C838-461A-867E-488EDBCB1D08}">
      <dgm:prSet/>
      <dgm:spPr/>
      <dgm:t>
        <a:bodyPr/>
        <a:lstStyle/>
        <a:p>
          <a:endParaRPr lang="ru-RU"/>
        </a:p>
      </dgm:t>
    </dgm:pt>
    <dgm:pt modelId="{2EF2E639-ABF1-4BFF-B63D-1A885CDC93EB}" type="pres">
      <dgm:prSet presAssocID="{F3D159B2-47D5-4C5E-9241-D5F57E20316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6571ED-AFEB-4F81-98D4-9CBACBC442DD}" type="pres">
      <dgm:prSet presAssocID="{7FE5CAD3-1AD4-45E7-8A77-916C439ECC70}" presName="circle1" presStyleLbl="node1" presStyleIdx="0" presStyleCnt="1"/>
      <dgm:spPr/>
    </dgm:pt>
    <dgm:pt modelId="{03EB33DF-4B55-489A-93BC-CBA21031C0BF}" type="pres">
      <dgm:prSet presAssocID="{7FE5CAD3-1AD4-45E7-8A77-916C439ECC70}" presName="space" presStyleCnt="0"/>
      <dgm:spPr/>
    </dgm:pt>
    <dgm:pt modelId="{F2EB2CBA-C360-4241-B101-6E58458849AA}" type="pres">
      <dgm:prSet presAssocID="{7FE5CAD3-1AD4-45E7-8A77-916C439ECC70}" presName="rect1" presStyleLbl="alignAcc1" presStyleIdx="0" presStyleCnt="1"/>
      <dgm:spPr/>
      <dgm:t>
        <a:bodyPr/>
        <a:lstStyle/>
        <a:p>
          <a:endParaRPr lang="ru-RU"/>
        </a:p>
      </dgm:t>
    </dgm:pt>
    <dgm:pt modelId="{8ADF7192-D2C1-4163-9EB5-7C2363F8824B}" type="pres">
      <dgm:prSet presAssocID="{7FE5CAD3-1AD4-45E7-8A77-916C439ECC7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CB487F-B522-4257-85E1-5B760A99FD9A}" type="presOf" srcId="{7FE5CAD3-1AD4-45E7-8A77-916C439ECC70}" destId="{8ADF7192-D2C1-4163-9EB5-7C2363F8824B}" srcOrd="1" destOrd="0" presId="urn:microsoft.com/office/officeart/2005/8/layout/target3"/>
    <dgm:cxn modelId="{2E70A574-C838-461A-867E-488EDBCB1D08}" srcId="{F3D159B2-47D5-4C5E-9241-D5F57E20316E}" destId="{7FE5CAD3-1AD4-45E7-8A77-916C439ECC70}" srcOrd="0" destOrd="0" parTransId="{5408B022-1604-42E1-B1E1-9F00942BFF24}" sibTransId="{2935D186-56FE-4BFC-9702-F110DAAEE982}"/>
    <dgm:cxn modelId="{60F4507A-E125-4CFB-8069-BFCD4A5E84E5}" type="presOf" srcId="{F3D159B2-47D5-4C5E-9241-D5F57E20316E}" destId="{2EF2E639-ABF1-4BFF-B63D-1A885CDC93EB}" srcOrd="0" destOrd="0" presId="urn:microsoft.com/office/officeart/2005/8/layout/target3"/>
    <dgm:cxn modelId="{24C0F33E-84C5-48B3-BDE4-958F0B4D5DCA}" type="presOf" srcId="{7FE5CAD3-1AD4-45E7-8A77-916C439ECC70}" destId="{F2EB2CBA-C360-4241-B101-6E58458849AA}" srcOrd="0" destOrd="0" presId="urn:microsoft.com/office/officeart/2005/8/layout/target3"/>
    <dgm:cxn modelId="{A00A5EF6-B769-48CD-B184-1D18BF5A7160}" type="presParOf" srcId="{2EF2E639-ABF1-4BFF-B63D-1A885CDC93EB}" destId="{6C6571ED-AFEB-4F81-98D4-9CBACBC442DD}" srcOrd="0" destOrd="0" presId="urn:microsoft.com/office/officeart/2005/8/layout/target3"/>
    <dgm:cxn modelId="{93A041F3-66A9-430B-AB95-24EC5EE84C00}" type="presParOf" srcId="{2EF2E639-ABF1-4BFF-B63D-1A885CDC93EB}" destId="{03EB33DF-4B55-489A-93BC-CBA21031C0BF}" srcOrd="1" destOrd="0" presId="urn:microsoft.com/office/officeart/2005/8/layout/target3"/>
    <dgm:cxn modelId="{884699A7-8E04-40D1-928E-640FFC17663B}" type="presParOf" srcId="{2EF2E639-ABF1-4BFF-B63D-1A885CDC93EB}" destId="{F2EB2CBA-C360-4241-B101-6E58458849AA}" srcOrd="2" destOrd="0" presId="urn:microsoft.com/office/officeart/2005/8/layout/target3"/>
    <dgm:cxn modelId="{6A6276B3-297D-4C7D-8FC7-FE8F6A4C3615}" type="presParOf" srcId="{2EF2E639-ABF1-4BFF-B63D-1A885CDC93EB}" destId="{8ADF7192-D2C1-4163-9EB5-7C2363F8824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D8BF6-9E78-4834-972D-08766315F055}">
      <dsp:nvSpPr>
        <dsp:cNvPr id="0" name=""/>
        <dsp:cNvSpPr/>
      </dsp:nvSpPr>
      <dsp:spPr>
        <a:xfrm>
          <a:off x="-272080" y="0"/>
          <a:ext cx="1143008" cy="114300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A69F7-5AC9-48C5-892B-474C594A8BEE}">
      <dsp:nvSpPr>
        <dsp:cNvPr id="0" name=""/>
        <dsp:cNvSpPr/>
      </dsp:nvSpPr>
      <dsp:spPr>
        <a:xfrm>
          <a:off x="-244736" y="0"/>
          <a:ext cx="8477784" cy="1143008"/>
        </a:xfrm>
        <a:prstGeom prst="rect">
          <a:avLst/>
        </a:prstGeom>
        <a:gradFill rotWithShape="0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Проект отчета об исполнении бюджета Шкотовского муниципального округа за 2024 год </a:t>
          </a:r>
          <a:endParaRPr lang="ru-RU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-244736" y="0"/>
        <a:ext cx="8477784" cy="1143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B713E-23D9-40B6-BE16-AF9827875560}">
      <dsp:nvSpPr>
        <dsp:cNvPr id="0" name=""/>
        <dsp:cNvSpPr/>
      </dsp:nvSpPr>
      <dsp:spPr>
        <a:xfrm>
          <a:off x="408177" y="0"/>
          <a:ext cx="7391260" cy="48965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876EF-F7BA-4584-8C21-2E8061997308}">
      <dsp:nvSpPr>
        <dsp:cNvPr id="0" name=""/>
        <dsp:cNvSpPr/>
      </dsp:nvSpPr>
      <dsp:spPr>
        <a:xfrm>
          <a:off x="0" y="53656"/>
          <a:ext cx="1312177" cy="3326222"/>
        </a:xfrm>
        <a:prstGeom prst="roundRect">
          <a:avLst/>
        </a:prstGeom>
        <a:gradFill rotWithShape="0">
          <a:gsLst>
            <a:gs pos="0">
              <a:schemeClr val="bg2">
                <a:shade val="94000"/>
                <a:satMod val="114000"/>
                <a:lumMod val="96000"/>
                <a:alpha val="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0" kern="1200" dirty="0" smtClean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Подготовка проекта отчета об исполнении бюджета Шкотовского МО за 2024</a:t>
          </a:r>
          <a:endParaRPr lang="ru-RU" sz="1400" b="1" i="0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</dsp:txBody>
      <dsp:txXfrm>
        <a:off x="64055" y="117711"/>
        <a:ext cx="1184067" cy="3198112"/>
      </dsp:txXfrm>
    </dsp:sp>
    <dsp:sp modelId="{46CED869-D57F-4AD4-B971-057FC46DA523}">
      <dsp:nvSpPr>
        <dsp:cNvPr id="0" name=""/>
        <dsp:cNvSpPr/>
      </dsp:nvSpPr>
      <dsp:spPr>
        <a:xfrm>
          <a:off x="1595516" y="53656"/>
          <a:ext cx="1312177" cy="3326222"/>
        </a:xfrm>
        <a:prstGeom prst="roundRect">
          <a:avLst/>
        </a:prstGeom>
        <a:gradFill rotWithShape="0">
          <a:gsLst>
            <a:gs pos="0">
              <a:schemeClr val="bg2">
                <a:shade val="94000"/>
                <a:satMod val="114000"/>
                <a:lumMod val="96000"/>
                <a:alpha val="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0" kern="1200" dirty="0" smtClean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Направление проекта решения в контрольно- счетную комиссию Шкотовского МО на проверку для подготовки заключения</a:t>
          </a:r>
          <a:endParaRPr lang="ru-RU" sz="1400" i="0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</dsp:txBody>
      <dsp:txXfrm>
        <a:off x="1659571" y="117711"/>
        <a:ext cx="1184067" cy="3198112"/>
      </dsp:txXfrm>
    </dsp:sp>
    <dsp:sp modelId="{2FB56F4D-38E5-41FC-A781-946B32DBDF55}">
      <dsp:nvSpPr>
        <dsp:cNvPr id="0" name=""/>
        <dsp:cNvSpPr/>
      </dsp:nvSpPr>
      <dsp:spPr>
        <a:xfrm>
          <a:off x="4808732" y="53597"/>
          <a:ext cx="1312177" cy="3326222"/>
        </a:xfrm>
        <a:prstGeom prst="roundRect">
          <a:avLst/>
        </a:prstGeom>
        <a:gradFill rotWithShape="0">
          <a:gsLst>
            <a:gs pos="0">
              <a:schemeClr val="bg2">
                <a:shade val="94000"/>
                <a:satMod val="114000"/>
                <a:lumMod val="96000"/>
                <a:alpha val="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0" kern="1200" dirty="0" smtClean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Публичные слушанья по проекту отчета об исполнении бюджета</a:t>
          </a:r>
          <a:endParaRPr lang="ru-RU" sz="1400" b="1" i="0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</dsp:txBody>
      <dsp:txXfrm>
        <a:off x="4872787" y="117652"/>
        <a:ext cx="1184067" cy="3198112"/>
      </dsp:txXfrm>
    </dsp:sp>
    <dsp:sp modelId="{4642C038-A137-4898-9805-BD8EC38D650A}">
      <dsp:nvSpPr>
        <dsp:cNvPr id="0" name=""/>
        <dsp:cNvSpPr/>
      </dsp:nvSpPr>
      <dsp:spPr>
        <a:xfrm>
          <a:off x="3013157" y="53597"/>
          <a:ext cx="1519540" cy="3326222"/>
        </a:xfrm>
        <a:prstGeom prst="roundRect">
          <a:avLst/>
        </a:prstGeom>
        <a:gradFill rotWithShape="0">
          <a:gsLst>
            <a:gs pos="0">
              <a:schemeClr val="bg2">
                <a:shade val="94000"/>
                <a:satMod val="114000"/>
                <a:lumMod val="96000"/>
                <a:alpha val="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0" kern="1200" dirty="0" smtClean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Контрольно-счетная комиссия представляет заключение по отчету.  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                                                                                         Внесение отчета на рассмотрение Думы Шкотовского МО</a:t>
          </a:r>
          <a:endParaRPr lang="ru-RU" sz="1400" b="1" i="0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</dsp:txBody>
      <dsp:txXfrm>
        <a:off x="3087335" y="127775"/>
        <a:ext cx="1371184" cy="3177866"/>
      </dsp:txXfrm>
    </dsp:sp>
    <dsp:sp modelId="{18D0400A-FAD0-4E5C-B539-CB6268602C7A}">
      <dsp:nvSpPr>
        <dsp:cNvPr id="0" name=""/>
        <dsp:cNvSpPr/>
      </dsp:nvSpPr>
      <dsp:spPr>
        <a:xfrm>
          <a:off x="6284202" y="22808"/>
          <a:ext cx="1629370" cy="3405154"/>
        </a:xfrm>
        <a:prstGeom prst="roundRect">
          <a:avLst/>
        </a:prstGeom>
        <a:gradFill rotWithShape="0">
          <a:gsLst>
            <a:gs pos="0">
              <a:schemeClr val="bg2">
                <a:shade val="94000"/>
                <a:satMod val="114000"/>
                <a:lumMod val="96000"/>
                <a:alpha val="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i="0" kern="1200" dirty="0" smtClean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Рассмотрение </a:t>
          </a:r>
          <a:r>
            <a:rPr lang="ru-RU" sz="1400" b="1" i="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отчета</a:t>
          </a:r>
          <a:r>
            <a:rPr lang="ru-RU" sz="1300" b="1" i="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 Думой Шкотовского МО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в течение месяца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itchFamily="34" charset="0"/>
            </a:rPr>
            <a:t>                                                Утверждение отчета об исполнении бюджета</a:t>
          </a:r>
          <a:endParaRPr lang="ru-RU" sz="1300" b="1" i="0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Condensed" pitchFamily="34" charset="0"/>
          </a:endParaRPr>
        </a:p>
      </dsp:txBody>
      <dsp:txXfrm>
        <a:off x="6363741" y="102347"/>
        <a:ext cx="1470292" cy="32460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2D5F2-055B-46BB-AB6F-8E03574546BA}">
      <dsp:nvSpPr>
        <dsp:cNvPr id="0" name=""/>
        <dsp:cNvSpPr/>
      </dsp:nvSpPr>
      <dsp:spPr>
        <a:xfrm>
          <a:off x="-260203" y="0"/>
          <a:ext cx="5379268" cy="5379268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EE736E-9F9A-4A36-97E7-DBEA78152F81}">
      <dsp:nvSpPr>
        <dsp:cNvPr id="0" name=""/>
        <dsp:cNvSpPr/>
      </dsp:nvSpPr>
      <dsp:spPr>
        <a:xfrm>
          <a:off x="101059" y="474463"/>
          <a:ext cx="7835011" cy="545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</a:rPr>
            <a:t>Бюджетный кодекс РФ, Налоговый кодекс РФ </a:t>
          </a:r>
          <a:endParaRPr lang="ru-RU" sz="13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27703" y="501107"/>
        <a:ext cx="7781723" cy="492510"/>
      </dsp:txXfrm>
    </dsp:sp>
    <dsp:sp modelId="{ABAAF35A-8C68-468D-B75E-1E2FD9BC7D70}">
      <dsp:nvSpPr>
        <dsp:cNvPr id="0" name=""/>
        <dsp:cNvSpPr/>
      </dsp:nvSpPr>
      <dsp:spPr>
        <a:xfrm>
          <a:off x="101059" y="1132821"/>
          <a:ext cx="7835011" cy="545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</a:rPr>
            <a:t>Федеральный закон от 6.10.2023 №131-ФЗ «Об общих принципах организации местного самоуправления в РФ»</a:t>
          </a:r>
          <a:endParaRPr lang="ru-RU" sz="13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27703" y="1159465"/>
        <a:ext cx="7781723" cy="492510"/>
      </dsp:txXfrm>
    </dsp:sp>
    <dsp:sp modelId="{C88DB02E-63F7-4D2D-BA01-603CD25608E0}">
      <dsp:nvSpPr>
        <dsp:cNvPr id="0" name=""/>
        <dsp:cNvSpPr/>
      </dsp:nvSpPr>
      <dsp:spPr>
        <a:xfrm>
          <a:off x="108647" y="1753836"/>
          <a:ext cx="7632842" cy="545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</a:rPr>
            <a:t>Закон Приморского края от 27.01.2023 года №288-КЗ «О Шкотовском муниципальном округе Приморского края»</a:t>
          </a:r>
          <a:endParaRPr lang="ru-RU" sz="1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5291" y="1780480"/>
        <a:ext cx="7579554" cy="492510"/>
      </dsp:txXfrm>
    </dsp:sp>
    <dsp:sp modelId="{6E13745D-1883-4859-81D5-68F06FB7857E}">
      <dsp:nvSpPr>
        <dsp:cNvPr id="0" name=""/>
        <dsp:cNvSpPr/>
      </dsp:nvSpPr>
      <dsp:spPr>
        <a:xfrm>
          <a:off x="108647" y="2411552"/>
          <a:ext cx="7632842" cy="545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</a:rPr>
            <a:t>Устав Шкотовского муниципального округа Приморского края от 25.07.2023 года</a:t>
          </a:r>
          <a:endParaRPr lang="ru-RU" sz="13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5291" y="2438196"/>
        <a:ext cx="7579554" cy="492510"/>
      </dsp:txXfrm>
    </dsp:sp>
    <dsp:sp modelId="{FD74F546-83D9-4761-964A-2FBBD290DEB6}">
      <dsp:nvSpPr>
        <dsp:cNvPr id="0" name=""/>
        <dsp:cNvSpPr/>
      </dsp:nvSpPr>
      <dsp:spPr>
        <a:xfrm>
          <a:off x="165483" y="3069269"/>
          <a:ext cx="7605114" cy="545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</a:rPr>
            <a:t>Постановление Администрации Шкотовского МО от 03.10.2023 №1582 « Об утверждении прогноза социально-экономического развития Шкотовского муниципального округа на 2024 год и плановый период до 2026 года»</a:t>
          </a:r>
          <a:endParaRPr lang="ru-RU" sz="1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92127" y="3095913"/>
        <a:ext cx="7551826" cy="492510"/>
      </dsp:txXfrm>
    </dsp:sp>
    <dsp:sp modelId="{840E9E17-CD8E-4996-B667-C55563B48978}">
      <dsp:nvSpPr>
        <dsp:cNvPr id="0" name=""/>
        <dsp:cNvSpPr/>
      </dsp:nvSpPr>
      <dsp:spPr>
        <a:xfrm>
          <a:off x="108647" y="3801239"/>
          <a:ext cx="7632842" cy="545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</a:rPr>
            <a:t>Постановление Администрации Шкотовского МО от 07.11.2023 №1771 «Основные направления бюджетной и налоговой политики Шкотовского муниципального округа на 2024 год и плановый период 2025-2026 годов»</a:t>
          </a:r>
          <a:endParaRPr lang="ru-RU" sz="13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5291" y="3827883"/>
        <a:ext cx="7579554" cy="492510"/>
      </dsp:txXfrm>
    </dsp:sp>
    <dsp:sp modelId="{A664118F-AF22-40A7-8162-057F4FDC16E7}">
      <dsp:nvSpPr>
        <dsp:cNvPr id="0" name=""/>
        <dsp:cNvSpPr/>
      </dsp:nvSpPr>
      <dsp:spPr>
        <a:xfrm>
          <a:off x="108647" y="4572349"/>
          <a:ext cx="7632842" cy="545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</a:rPr>
            <a:t>Решение Думы Шкотовского МО от 26.12.2023 № 79 «Положение о бюджетном устройстве, бюджетном процессе в Шкотовском муниципальном округе»</a:t>
          </a:r>
          <a:endParaRPr lang="ru-RU" sz="1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5291" y="4598993"/>
        <a:ext cx="7579554" cy="4925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D46CC-0E24-456E-87A6-8A4C42A6E60D}">
      <dsp:nvSpPr>
        <dsp:cNvPr id="0" name=""/>
        <dsp:cNvSpPr/>
      </dsp:nvSpPr>
      <dsp:spPr>
        <a:xfrm rot="5400000">
          <a:off x="-179421" y="182044"/>
          <a:ext cx="1196144" cy="8373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b" anchorCtr="1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Уточнение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000" b="1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21272"/>
        <a:ext cx="837300" cy="358844"/>
      </dsp:txXfrm>
    </dsp:sp>
    <dsp:sp modelId="{7F7BDC1F-146B-4B5E-81CC-BB40E996D60A}">
      <dsp:nvSpPr>
        <dsp:cNvPr id="0" name=""/>
        <dsp:cNvSpPr/>
      </dsp:nvSpPr>
      <dsp:spPr>
        <a:xfrm rot="5400000">
          <a:off x="4062147" y="-3222223"/>
          <a:ext cx="777902" cy="72275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lumMod val="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Решение Думы Шкотовского МО от 26.03.202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№ 117                                                                                Доходы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1 328,66    Расходы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1 430,73     </a:t>
          </a:r>
          <a:r>
            <a:rPr lang="ru-RU" sz="16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Дефицит</a:t>
          </a:r>
          <a:r>
            <a:rPr lang="en-US" sz="16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: </a:t>
          </a:r>
          <a:r>
            <a:rPr lang="ru-RU" sz="16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– 102,07</a:t>
          </a:r>
          <a:endParaRPr lang="ru-RU" sz="1600" b="1" kern="12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837301" y="40597"/>
        <a:ext cx="7189621" cy="701954"/>
      </dsp:txXfrm>
    </dsp:sp>
    <dsp:sp modelId="{8073CE92-CE1C-4560-979C-A6D23BDD86E5}">
      <dsp:nvSpPr>
        <dsp:cNvPr id="0" name=""/>
        <dsp:cNvSpPr/>
      </dsp:nvSpPr>
      <dsp:spPr>
        <a:xfrm rot="5400000">
          <a:off x="-179421" y="1230811"/>
          <a:ext cx="1196144" cy="8373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Уточнение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470039"/>
        <a:ext cx="837300" cy="358844"/>
      </dsp:txXfrm>
    </dsp:sp>
    <dsp:sp modelId="{4DED92CB-F7A9-4FA0-B87D-F58629152A7A}">
      <dsp:nvSpPr>
        <dsp:cNvPr id="0" name=""/>
        <dsp:cNvSpPr/>
      </dsp:nvSpPr>
      <dsp:spPr>
        <a:xfrm rot="5400000">
          <a:off x="4062351" y="-2173660"/>
          <a:ext cx="777493" cy="72275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lumMod val="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Решение Думы Шкотовского МО от 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23.07.2024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№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160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                                                                                                                Доходы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1 369,65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Расходы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1 476,55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</a:t>
          </a:r>
          <a:r>
            <a:rPr lang="ru-RU" sz="16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Дефицит</a:t>
          </a:r>
          <a:r>
            <a:rPr lang="en-US" sz="16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: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- 106.90</a:t>
          </a:r>
          <a:r>
            <a:rPr lang="ru-RU" sz="16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endParaRPr lang="ru-RU" sz="1600" kern="12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837300" y="1089345"/>
        <a:ext cx="7189641" cy="701585"/>
      </dsp:txXfrm>
    </dsp:sp>
    <dsp:sp modelId="{24FD9BEB-BC02-40A6-9B01-25D622E2CB71}">
      <dsp:nvSpPr>
        <dsp:cNvPr id="0" name=""/>
        <dsp:cNvSpPr/>
      </dsp:nvSpPr>
      <dsp:spPr>
        <a:xfrm rot="5400000">
          <a:off x="-179421" y="2279578"/>
          <a:ext cx="1196144" cy="8373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Уточнение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-5400000">
        <a:off x="1" y="2518806"/>
        <a:ext cx="837300" cy="358844"/>
      </dsp:txXfrm>
    </dsp:sp>
    <dsp:sp modelId="{8F3D7D7E-D54A-4E5A-890B-DE455338351F}">
      <dsp:nvSpPr>
        <dsp:cNvPr id="0" name=""/>
        <dsp:cNvSpPr/>
      </dsp:nvSpPr>
      <dsp:spPr>
        <a:xfrm rot="5400000">
          <a:off x="4062351" y="-1124893"/>
          <a:ext cx="777493" cy="72275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lumMod val="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Решение Думы Шкотовского МО от 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29.10.2024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№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180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                                                                                                Доходы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1 427,93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Расходы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1 528,73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</a:t>
          </a:r>
          <a:r>
            <a:rPr lang="ru-RU" sz="16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Дефицит</a:t>
          </a:r>
          <a:r>
            <a:rPr lang="en-US" sz="16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: -100,8</a:t>
          </a:r>
          <a:r>
            <a:rPr lang="ru-RU" sz="16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0</a:t>
          </a:r>
          <a:endParaRPr lang="ru-RU" sz="1600" kern="12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837300" y="2138112"/>
        <a:ext cx="7189641" cy="701585"/>
      </dsp:txXfrm>
    </dsp:sp>
    <dsp:sp modelId="{2479676D-78F5-42DF-889C-4E97F025C927}">
      <dsp:nvSpPr>
        <dsp:cNvPr id="0" name=""/>
        <dsp:cNvSpPr/>
      </dsp:nvSpPr>
      <dsp:spPr>
        <a:xfrm rot="5400000">
          <a:off x="-179421" y="3328345"/>
          <a:ext cx="1196144" cy="8373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Уточнение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-5400000">
        <a:off x="1" y="3567573"/>
        <a:ext cx="837300" cy="358844"/>
      </dsp:txXfrm>
    </dsp:sp>
    <dsp:sp modelId="{BCEEFA5D-EE00-47D0-A976-C3D97B54E290}">
      <dsp:nvSpPr>
        <dsp:cNvPr id="0" name=""/>
        <dsp:cNvSpPr/>
      </dsp:nvSpPr>
      <dsp:spPr>
        <a:xfrm rot="5400000">
          <a:off x="4062351" y="-76126"/>
          <a:ext cx="777493" cy="72275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lumMod val="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Решение Думы Шкотовского МО от 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24.12.2024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№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205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                                                                                                                 Входящий остаток на 01.01.2024 в сумме 69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, 59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                         Доходы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1 460,84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Расходы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1 515,61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b="1" i="1" u="sng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Профицит</a:t>
          </a:r>
          <a:r>
            <a:rPr lang="en-US" sz="1600" b="1" i="1" u="sng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: </a:t>
          </a:r>
          <a:r>
            <a:rPr lang="ru-RU" sz="1600" b="1" i="1" u="sng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+14,82</a:t>
          </a:r>
          <a:endParaRPr lang="ru-RU" sz="1600" i="1" u="sng" kern="1200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837300" y="3186879"/>
        <a:ext cx="7189641" cy="7015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73D9F-32E0-488B-B8BA-9FC6D82C6311}">
      <dsp:nvSpPr>
        <dsp:cNvPr id="0" name=""/>
        <dsp:cNvSpPr/>
      </dsp:nvSpPr>
      <dsp:spPr>
        <a:xfrm>
          <a:off x="0" y="491283"/>
          <a:ext cx="2436486" cy="63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baseline="0" dirty="0" smtClean="0">
              <a:solidFill>
                <a:schemeClr val="accent5">
                  <a:lumMod val="50000"/>
                </a:schemeClr>
              </a:solidFill>
            </a:rPr>
            <a:t>Налоговые доходы  всего 34,95 %, </a:t>
          </a:r>
          <a:r>
            <a:rPr lang="ru-RU" sz="1050" b="1" i="1" kern="1200" baseline="0" dirty="0" smtClean="0">
              <a:solidFill>
                <a:schemeClr val="accent5">
                  <a:lumMod val="50000"/>
                </a:schemeClr>
              </a:solidFill>
            </a:rPr>
            <a:t>в том числе:</a:t>
          </a:r>
          <a:endParaRPr lang="ru-RU" sz="1050" b="1" i="1" kern="1200" baseline="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491283"/>
        <a:ext cx="2436486" cy="63107"/>
      </dsp:txXfrm>
    </dsp:sp>
    <dsp:sp modelId="{238A388C-F81C-4E23-AE9F-73C3545ABBD7}">
      <dsp:nvSpPr>
        <dsp:cNvPr id="0" name=""/>
        <dsp:cNvSpPr/>
      </dsp:nvSpPr>
      <dsp:spPr>
        <a:xfrm>
          <a:off x="136683" y="569401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22F26-C823-4277-BFC1-E55C70FC3EF6}">
      <dsp:nvSpPr>
        <dsp:cNvPr id="0" name=""/>
        <dsp:cNvSpPr/>
      </dsp:nvSpPr>
      <dsp:spPr>
        <a:xfrm>
          <a:off x="480498" y="569401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E0579-DF33-40BD-970C-25D7D9F877FA}">
      <dsp:nvSpPr>
        <dsp:cNvPr id="0" name=""/>
        <dsp:cNvSpPr/>
      </dsp:nvSpPr>
      <dsp:spPr>
        <a:xfrm>
          <a:off x="824314" y="569401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9EA6A-48DC-4796-9E47-A83BC490076D}">
      <dsp:nvSpPr>
        <dsp:cNvPr id="0" name=""/>
        <dsp:cNvSpPr/>
      </dsp:nvSpPr>
      <dsp:spPr>
        <a:xfrm>
          <a:off x="1168129" y="569401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9DCBB-6ECA-4F97-8D89-2019EA769E73}">
      <dsp:nvSpPr>
        <dsp:cNvPr id="0" name=""/>
        <dsp:cNvSpPr/>
      </dsp:nvSpPr>
      <dsp:spPr>
        <a:xfrm>
          <a:off x="1511945" y="569401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5EC83-BD0F-47A4-B38F-7EDEB3306475}">
      <dsp:nvSpPr>
        <dsp:cNvPr id="0" name=""/>
        <dsp:cNvSpPr/>
      </dsp:nvSpPr>
      <dsp:spPr>
        <a:xfrm>
          <a:off x="1855760" y="569401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C1AC9-45A7-46DC-ABA6-2EE840B6F0F5}">
      <dsp:nvSpPr>
        <dsp:cNvPr id="0" name=""/>
        <dsp:cNvSpPr/>
      </dsp:nvSpPr>
      <dsp:spPr>
        <a:xfrm>
          <a:off x="2199575" y="569401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8D1B2-5059-4250-BD5E-283BC82DAE87}">
      <dsp:nvSpPr>
        <dsp:cNvPr id="0" name=""/>
        <dsp:cNvSpPr/>
      </dsp:nvSpPr>
      <dsp:spPr>
        <a:xfrm>
          <a:off x="136683" y="742664"/>
          <a:ext cx="2436486" cy="22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chemeClr val="accent5">
                  <a:lumMod val="75000"/>
                </a:schemeClr>
              </a:solidFill>
            </a:rPr>
            <a:t>- НДФЛ 29.84%</a:t>
          </a:r>
          <a:endParaRPr lang="ru-RU" sz="1200" b="1" i="1" kern="1200" baseline="0" dirty="0">
            <a:solidFill>
              <a:schemeClr val="accent5">
                <a:lumMod val="75000"/>
              </a:schemeClr>
            </a:solidFill>
          </a:endParaRPr>
        </a:p>
      </dsp:txBody>
      <dsp:txXfrm>
        <a:off x="136683" y="742664"/>
        <a:ext cx="2436486" cy="221498"/>
      </dsp:txXfrm>
    </dsp:sp>
    <dsp:sp modelId="{F107EBEA-EF7F-427C-BC92-59C1B670C8F8}">
      <dsp:nvSpPr>
        <dsp:cNvPr id="0" name=""/>
        <dsp:cNvSpPr/>
      </dsp:nvSpPr>
      <dsp:spPr>
        <a:xfrm>
          <a:off x="136683" y="964163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3B7F1-FC4D-4F36-B848-CBEB37ECF8A9}">
      <dsp:nvSpPr>
        <dsp:cNvPr id="0" name=""/>
        <dsp:cNvSpPr/>
      </dsp:nvSpPr>
      <dsp:spPr>
        <a:xfrm>
          <a:off x="480498" y="964163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79862-CCBD-45B6-8D51-157DEAA689C5}">
      <dsp:nvSpPr>
        <dsp:cNvPr id="0" name=""/>
        <dsp:cNvSpPr/>
      </dsp:nvSpPr>
      <dsp:spPr>
        <a:xfrm>
          <a:off x="824314" y="964163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238FC-2894-4ED6-86F6-39A46A761F8A}">
      <dsp:nvSpPr>
        <dsp:cNvPr id="0" name=""/>
        <dsp:cNvSpPr/>
      </dsp:nvSpPr>
      <dsp:spPr>
        <a:xfrm>
          <a:off x="1168129" y="964163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9050A-DE38-46EF-88FA-42969EFDA96C}">
      <dsp:nvSpPr>
        <dsp:cNvPr id="0" name=""/>
        <dsp:cNvSpPr/>
      </dsp:nvSpPr>
      <dsp:spPr>
        <a:xfrm>
          <a:off x="1511945" y="964163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90DDA-8385-49B1-B052-1B054136264C}">
      <dsp:nvSpPr>
        <dsp:cNvPr id="0" name=""/>
        <dsp:cNvSpPr/>
      </dsp:nvSpPr>
      <dsp:spPr>
        <a:xfrm>
          <a:off x="1855760" y="964163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A21E0-E713-462A-AAF6-55A1FD84E005}">
      <dsp:nvSpPr>
        <dsp:cNvPr id="0" name=""/>
        <dsp:cNvSpPr/>
      </dsp:nvSpPr>
      <dsp:spPr>
        <a:xfrm>
          <a:off x="2199575" y="964163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61ED4-E15D-4607-B758-3A61109C838A}">
      <dsp:nvSpPr>
        <dsp:cNvPr id="0" name=""/>
        <dsp:cNvSpPr/>
      </dsp:nvSpPr>
      <dsp:spPr>
        <a:xfrm>
          <a:off x="136683" y="1137426"/>
          <a:ext cx="2436486" cy="22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5">
                  <a:lumMod val="75000"/>
                </a:schemeClr>
              </a:solidFill>
            </a:rPr>
            <a:t>- налоги на имущество 1.34%</a:t>
          </a:r>
          <a:endParaRPr lang="ru-RU" sz="11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36683" y="1137426"/>
        <a:ext cx="2436486" cy="221498"/>
      </dsp:txXfrm>
    </dsp:sp>
    <dsp:sp modelId="{A5AED0C9-DEDF-4DF8-A971-D350ABD1F39C}">
      <dsp:nvSpPr>
        <dsp:cNvPr id="0" name=""/>
        <dsp:cNvSpPr/>
      </dsp:nvSpPr>
      <dsp:spPr>
        <a:xfrm>
          <a:off x="136683" y="1359207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C23B1-7394-4500-9409-A5F8E474D516}">
      <dsp:nvSpPr>
        <dsp:cNvPr id="0" name=""/>
        <dsp:cNvSpPr/>
      </dsp:nvSpPr>
      <dsp:spPr>
        <a:xfrm>
          <a:off x="480498" y="1359207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319B6-5D73-46F8-A68F-2557B889B11C}">
      <dsp:nvSpPr>
        <dsp:cNvPr id="0" name=""/>
        <dsp:cNvSpPr/>
      </dsp:nvSpPr>
      <dsp:spPr>
        <a:xfrm>
          <a:off x="824314" y="1359207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D8034-B4A5-4201-BA04-09426021C22D}">
      <dsp:nvSpPr>
        <dsp:cNvPr id="0" name=""/>
        <dsp:cNvSpPr/>
      </dsp:nvSpPr>
      <dsp:spPr>
        <a:xfrm rot="10800000" flipV="1">
          <a:off x="1143007" y="1358925"/>
          <a:ext cx="375108" cy="54707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D763C-59DB-4E97-BCB1-C0B08643D1D3}">
      <dsp:nvSpPr>
        <dsp:cNvPr id="0" name=""/>
        <dsp:cNvSpPr/>
      </dsp:nvSpPr>
      <dsp:spPr>
        <a:xfrm>
          <a:off x="1511945" y="1359207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7AA6E-23D3-494F-9491-DB458FD386C6}">
      <dsp:nvSpPr>
        <dsp:cNvPr id="0" name=""/>
        <dsp:cNvSpPr/>
      </dsp:nvSpPr>
      <dsp:spPr>
        <a:xfrm>
          <a:off x="1855760" y="1359207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B8701-5FFF-45F3-83D1-5F3092C2E138}">
      <dsp:nvSpPr>
        <dsp:cNvPr id="0" name=""/>
        <dsp:cNvSpPr/>
      </dsp:nvSpPr>
      <dsp:spPr>
        <a:xfrm>
          <a:off x="2199575" y="1359207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293B2-2BA7-4D24-BA16-F2831DA994EA}">
      <dsp:nvSpPr>
        <dsp:cNvPr id="0" name=""/>
        <dsp:cNvSpPr/>
      </dsp:nvSpPr>
      <dsp:spPr>
        <a:xfrm>
          <a:off x="136683" y="1532752"/>
          <a:ext cx="2436486" cy="315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5">
                  <a:lumMod val="75000"/>
                </a:schemeClr>
              </a:solidFill>
            </a:rPr>
            <a:t>- налог на совокупный доход 0,45 %</a:t>
          </a:r>
          <a:endParaRPr lang="ru-RU" sz="11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36683" y="1532752"/>
        <a:ext cx="2436486" cy="315733"/>
      </dsp:txXfrm>
    </dsp:sp>
    <dsp:sp modelId="{CD3983E0-1CD1-43BB-8230-C80AC7857993}">
      <dsp:nvSpPr>
        <dsp:cNvPr id="0" name=""/>
        <dsp:cNvSpPr/>
      </dsp:nvSpPr>
      <dsp:spPr>
        <a:xfrm>
          <a:off x="136683" y="1848485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9AD7-47B9-4CF7-81FD-EC98454D5E2C}">
      <dsp:nvSpPr>
        <dsp:cNvPr id="0" name=""/>
        <dsp:cNvSpPr/>
      </dsp:nvSpPr>
      <dsp:spPr>
        <a:xfrm>
          <a:off x="480498" y="1848485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654B8-E3C8-4AAE-BC4C-A4ECCD68855C}">
      <dsp:nvSpPr>
        <dsp:cNvPr id="0" name=""/>
        <dsp:cNvSpPr/>
      </dsp:nvSpPr>
      <dsp:spPr>
        <a:xfrm>
          <a:off x="824314" y="1848485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3CF3E-6DA7-414C-B8F8-AAC973CC1B54}">
      <dsp:nvSpPr>
        <dsp:cNvPr id="0" name=""/>
        <dsp:cNvSpPr/>
      </dsp:nvSpPr>
      <dsp:spPr>
        <a:xfrm>
          <a:off x="1168129" y="1848485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460FA-9F2E-4632-8B12-37B101BA66D6}">
      <dsp:nvSpPr>
        <dsp:cNvPr id="0" name=""/>
        <dsp:cNvSpPr/>
      </dsp:nvSpPr>
      <dsp:spPr>
        <a:xfrm>
          <a:off x="1511945" y="1848485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24B5D-78FB-45DF-9BAC-A8679B936587}">
      <dsp:nvSpPr>
        <dsp:cNvPr id="0" name=""/>
        <dsp:cNvSpPr/>
      </dsp:nvSpPr>
      <dsp:spPr>
        <a:xfrm>
          <a:off x="1855760" y="1848485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2059C-816D-4589-A1BA-0CC65EB969E4}">
      <dsp:nvSpPr>
        <dsp:cNvPr id="0" name=""/>
        <dsp:cNvSpPr/>
      </dsp:nvSpPr>
      <dsp:spPr>
        <a:xfrm>
          <a:off x="2199575" y="1848485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876D8-9B13-4157-9718-756C172A8689}">
      <dsp:nvSpPr>
        <dsp:cNvPr id="0" name=""/>
        <dsp:cNvSpPr/>
      </dsp:nvSpPr>
      <dsp:spPr>
        <a:xfrm>
          <a:off x="136683" y="2021749"/>
          <a:ext cx="2436486" cy="22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baseline="0" dirty="0" smtClean="0">
              <a:solidFill>
                <a:schemeClr val="accent5">
                  <a:lumMod val="75000"/>
                </a:schemeClr>
              </a:solidFill>
            </a:rPr>
            <a:t>- акцизы 3,01 %</a:t>
          </a:r>
          <a:endParaRPr lang="ru-RU" sz="11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36683" y="2021749"/>
        <a:ext cx="2436486" cy="221498"/>
      </dsp:txXfrm>
    </dsp:sp>
    <dsp:sp modelId="{E7F3300B-39BB-4B2B-8C0F-2B5AF8D16A58}">
      <dsp:nvSpPr>
        <dsp:cNvPr id="0" name=""/>
        <dsp:cNvSpPr/>
      </dsp:nvSpPr>
      <dsp:spPr>
        <a:xfrm>
          <a:off x="136683" y="2243248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6071D-7C1F-4EF3-A3AE-1F3F79B92222}">
      <dsp:nvSpPr>
        <dsp:cNvPr id="0" name=""/>
        <dsp:cNvSpPr/>
      </dsp:nvSpPr>
      <dsp:spPr>
        <a:xfrm>
          <a:off x="480498" y="2243248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266A9-5FA4-4A2C-AC8E-6B64952704B3}">
      <dsp:nvSpPr>
        <dsp:cNvPr id="0" name=""/>
        <dsp:cNvSpPr/>
      </dsp:nvSpPr>
      <dsp:spPr>
        <a:xfrm>
          <a:off x="824314" y="2243248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38786-5BEF-448B-B188-7318B2C7E1AC}">
      <dsp:nvSpPr>
        <dsp:cNvPr id="0" name=""/>
        <dsp:cNvSpPr/>
      </dsp:nvSpPr>
      <dsp:spPr>
        <a:xfrm>
          <a:off x="1168129" y="2243248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A30E1-9013-4290-AEC7-7E882874AAD6}">
      <dsp:nvSpPr>
        <dsp:cNvPr id="0" name=""/>
        <dsp:cNvSpPr/>
      </dsp:nvSpPr>
      <dsp:spPr>
        <a:xfrm>
          <a:off x="1511945" y="2243248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961A7-925F-446D-AB77-CEA9A7FBCE44}">
      <dsp:nvSpPr>
        <dsp:cNvPr id="0" name=""/>
        <dsp:cNvSpPr/>
      </dsp:nvSpPr>
      <dsp:spPr>
        <a:xfrm>
          <a:off x="1855760" y="2243248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9A59D-A3EA-4F39-B4DC-29248DC1CA85}">
      <dsp:nvSpPr>
        <dsp:cNvPr id="0" name=""/>
        <dsp:cNvSpPr/>
      </dsp:nvSpPr>
      <dsp:spPr>
        <a:xfrm>
          <a:off x="2199575" y="2243248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179C7-2C01-4624-9B30-1A7439C3AA5A}">
      <dsp:nvSpPr>
        <dsp:cNvPr id="0" name=""/>
        <dsp:cNvSpPr/>
      </dsp:nvSpPr>
      <dsp:spPr>
        <a:xfrm>
          <a:off x="156394" y="2373084"/>
          <a:ext cx="2436486" cy="22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5">
                  <a:lumMod val="75000"/>
                </a:schemeClr>
              </a:solidFill>
            </a:rPr>
            <a:t>- госпошлина 0,31 %</a:t>
          </a:r>
          <a:endParaRPr lang="ru-RU" sz="11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56394" y="2373084"/>
        <a:ext cx="2436486" cy="221498"/>
      </dsp:txXfrm>
    </dsp:sp>
    <dsp:sp modelId="{F9B64041-A856-43F2-9568-032E78F2DDF7}">
      <dsp:nvSpPr>
        <dsp:cNvPr id="0" name=""/>
        <dsp:cNvSpPr/>
      </dsp:nvSpPr>
      <dsp:spPr>
        <a:xfrm>
          <a:off x="136683" y="2638010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5C484-5CF7-436F-BAE6-0E54B639E229}">
      <dsp:nvSpPr>
        <dsp:cNvPr id="0" name=""/>
        <dsp:cNvSpPr/>
      </dsp:nvSpPr>
      <dsp:spPr>
        <a:xfrm>
          <a:off x="480498" y="2638010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BEFFD-5B08-4D99-8E1B-DC0ED260DB10}">
      <dsp:nvSpPr>
        <dsp:cNvPr id="0" name=""/>
        <dsp:cNvSpPr/>
      </dsp:nvSpPr>
      <dsp:spPr>
        <a:xfrm>
          <a:off x="824314" y="2638010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DA4EC-A8D2-4087-A5A3-86758FAF30EB}">
      <dsp:nvSpPr>
        <dsp:cNvPr id="0" name=""/>
        <dsp:cNvSpPr/>
      </dsp:nvSpPr>
      <dsp:spPr>
        <a:xfrm>
          <a:off x="1168129" y="2638010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0BBDF-47EE-4410-8FC1-390C3BAA93F5}">
      <dsp:nvSpPr>
        <dsp:cNvPr id="0" name=""/>
        <dsp:cNvSpPr/>
      </dsp:nvSpPr>
      <dsp:spPr>
        <a:xfrm>
          <a:off x="1511945" y="2638010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CB94E-2396-45B8-8196-F9C25D5390F2}">
      <dsp:nvSpPr>
        <dsp:cNvPr id="0" name=""/>
        <dsp:cNvSpPr/>
      </dsp:nvSpPr>
      <dsp:spPr>
        <a:xfrm>
          <a:off x="1855760" y="2638010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9C8F1-60A2-45F3-BDA9-8CB10EA6D3FE}">
      <dsp:nvSpPr>
        <dsp:cNvPr id="0" name=""/>
        <dsp:cNvSpPr/>
      </dsp:nvSpPr>
      <dsp:spPr>
        <a:xfrm>
          <a:off x="2199575" y="2638010"/>
          <a:ext cx="324864" cy="54144"/>
        </a:xfrm>
        <a:prstGeom prst="parallelogram">
          <a:avLst>
            <a:gd name="adj" fmla="val 140840"/>
          </a:avLst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5D8EA-E46F-4A2E-AE71-F0C216DA9755}">
      <dsp:nvSpPr>
        <dsp:cNvPr id="0" name=""/>
        <dsp:cNvSpPr/>
      </dsp:nvSpPr>
      <dsp:spPr>
        <a:xfrm>
          <a:off x="144017" y="2880321"/>
          <a:ext cx="2436486" cy="22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baseline="0" dirty="0" smtClean="0">
              <a:solidFill>
                <a:srgbClr val="00B050"/>
              </a:solidFill>
            </a:rPr>
            <a:t>Неналоговые доходы всего 18.46 %, в том числе:</a:t>
          </a:r>
          <a:endParaRPr lang="ru-RU" sz="1200" kern="1200" baseline="0" dirty="0">
            <a:solidFill>
              <a:srgbClr val="00B050"/>
            </a:solidFill>
          </a:endParaRPr>
        </a:p>
      </dsp:txBody>
      <dsp:txXfrm>
        <a:off x="144017" y="2880321"/>
        <a:ext cx="2436486" cy="221498"/>
      </dsp:txXfrm>
    </dsp:sp>
    <dsp:sp modelId="{D7902D19-F73B-4A0F-8897-74AAE51F6AF1}">
      <dsp:nvSpPr>
        <dsp:cNvPr id="0" name=""/>
        <dsp:cNvSpPr/>
      </dsp:nvSpPr>
      <dsp:spPr>
        <a:xfrm>
          <a:off x="136683" y="3032772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534A6-A96B-4947-BADB-EC91818AB0CB}">
      <dsp:nvSpPr>
        <dsp:cNvPr id="0" name=""/>
        <dsp:cNvSpPr/>
      </dsp:nvSpPr>
      <dsp:spPr>
        <a:xfrm>
          <a:off x="480498" y="3032772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C56CF-DA5C-4CA4-AEBC-FC897435E2F6}">
      <dsp:nvSpPr>
        <dsp:cNvPr id="0" name=""/>
        <dsp:cNvSpPr/>
      </dsp:nvSpPr>
      <dsp:spPr>
        <a:xfrm>
          <a:off x="824314" y="3032772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8A6B1-DAE3-4388-8A8C-15652E9A2B78}">
      <dsp:nvSpPr>
        <dsp:cNvPr id="0" name=""/>
        <dsp:cNvSpPr/>
      </dsp:nvSpPr>
      <dsp:spPr>
        <a:xfrm>
          <a:off x="1168129" y="3032772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097F2-41C0-49ED-B03B-D9DC0EDD6A04}">
      <dsp:nvSpPr>
        <dsp:cNvPr id="0" name=""/>
        <dsp:cNvSpPr/>
      </dsp:nvSpPr>
      <dsp:spPr>
        <a:xfrm>
          <a:off x="1511945" y="3032772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ADC8A-1788-44A3-AFB8-F50397D4FDB7}">
      <dsp:nvSpPr>
        <dsp:cNvPr id="0" name=""/>
        <dsp:cNvSpPr/>
      </dsp:nvSpPr>
      <dsp:spPr>
        <a:xfrm>
          <a:off x="1855760" y="3032772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C9E7D-B209-4259-97D7-B162332258A2}">
      <dsp:nvSpPr>
        <dsp:cNvPr id="0" name=""/>
        <dsp:cNvSpPr/>
      </dsp:nvSpPr>
      <dsp:spPr>
        <a:xfrm>
          <a:off x="2199575" y="3032772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DE264-B444-4C44-A8ED-6994B10C59A4}">
      <dsp:nvSpPr>
        <dsp:cNvPr id="0" name=""/>
        <dsp:cNvSpPr/>
      </dsp:nvSpPr>
      <dsp:spPr>
        <a:xfrm>
          <a:off x="136683" y="3206035"/>
          <a:ext cx="2436486" cy="22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baseline="0" dirty="0" smtClean="0">
              <a:solidFill>
                <a:schemeClr val="bg2">
                  <a:lumMod val="75000"/>
                </a:schemeClr>
              </a:solidFill>
            </a:rPr>
            <a:t>- </a:t>
          </a:r>
          <a:r>
            <a:rPr lang="ru-RU" sz="1000" b="1" i="0" kern="1200" baseline="0" dirty="0" smtClean="0">
              <a:solidFill>
                <a:schemeClr val="bg2">
                  <a:lumMod val="75000"/>
                </a:schemeClr>
              </a:solidFill>
            </a:rPr>
            <a:t>доходы от использования </a:t>
          </a:r>
          <a:r>
            <a:rPr lang="ru-RU" sz="1000" b="1" i="1" kern="1200" baseline="0" dirty="0" err="1" smtClean="0">
              <a:solidFill>
                <a:srgbClr val="00B050"/>
              </a:solidFill>
            </a:rPr>
            <a:t>имущ</a:t>
          </a:r>
          <a:r>
            <a:rPr lang="ru-RU" sz="1000" b="1" i="1" kern="1200" baseline="0" dirty="0" smtClean="0">
              <a:solidFill>
                <a:srgbClr val="00B050"/>
              </a:solidFill>
            </a:rPr>
            <a:t>., </a:t>
          </a:r>
          <a:r>
            <a:rPr lang="ru-RU" sz="1000" b="1" i="1" kern="1200" baseline="0" dirty="0" err="1" smtClean="0">
              <a:solidFill>
                <a:srgbClr val="00B050"/>
              </a:solidFill>
            </a:rPr>
            <a:t>наход</a:t>
          </a:r>
          <a:r>
            <a:rPr lang="ru-RU" sz="1000" b="1" i="1" kern="1200" baseline="0" dirty="0" smtClean="0">
              <a:solidFill>
                <a:srgbClr val="00B050"/>
              </a:solidFill>
            </a:rPr>
            <a:t>. в собственности 7,26 %</a:t>
          </a:r>
          <a:endParaRPr lang="ru-RU" sz="1000" b="1" kern="1200" baseline="0" dirty="0">
            <a:solidFill>
              <a:srgbClr val="00B050"/>
            </a:solidFill>
          </a:endParaRPr>
        </a:p>
      </dsp:txBody>
      <dsp:txXfrm>
        <a:off x="136683" y="3206035"/>
        <a:ext cx="2436486" cy="221498"/>
      </dsp:txXfrm>
    </dsp:sp>
    <dsp:sp modelId="{464251C9-877A-4FF9-8C88-EA33267C7089}">
      <dsp:nvSpPr>
        <dsp:cNvPr id="0" name=""/>
        <dsp:cNvSpPr/>
      </dsp:nvSpPr>
      <dsp:spPr>
        <a:xfrm>
          <a:off x="136683" y="3427534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EAE25-04B1-4130-B702-8C49E0AB3B27}">
      <dsp:nvSpPr>
        <dsp:cNvPr id="0" name=""/>
        <dsp:cNvSpPr/>
      </dsp:nvSpPr>
      <dsp:spPr>
        <a:xfrm>
          <a:off x="480498" y="3427534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01E93-180E-4C6A-B1D5-667E5A52F6CD}">
      <dsp:nvSpPr>
        <dsp:cNvPr id="0" name=""/>
        <dsp:cNvSpPr/>
      </dsp:nvSpPr>
      <dsp:spPr>
        <a:xfrm>
          <a:off x="824314" y="3427534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4B9BA-A6E5-4101-ADFA-7392B5891A88}">
      <dsp:nvSpPr>
        <dsp:cNvPr id="0" name=""/>
        <dsp:cNvSpPr/>
      </dsp:nvSpPr>
      <dsp:spPr>
        <a:xfrm>
          <a:off x="1168129" y="3427534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65CF3-7A76-41DC-818D-5BD51BF99C29}">
      <dsp:nvSpPr>
        <dsp:cNvPr id="0" name=""/>
        <dsp:cNvSpPr/>
      </dsp:nvSpPr>
      <dsp:spPr>
        <a:xfrm>
          <a:off x="1511945" y="3427534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5F643-92F9-431E-A950-57669EC7BE4D}">
      <dsp:nvSpPr>
        <dsp:cNvPr id="0" name=""/>
        <dsp:cNvSpPr/>
      </dsp:nvSpPr>
      <dsp:spPr>
        <a:xfrm>
          <a:off x="1855760" y="3427534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3D1C4-E0CA-4B16-BE9D-43151683CF14}">
      <dsp:nvSpPr>
        <dsp:cNvPr id="0" name=""/>
        <dsp:cNvSpPr/>
      </dsp:nvSpPr>
      <dsp:spPr>
        <a:xfrm>
          <a:off x="2199575" y="3427534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FB1AA-2731-4BB8-AC38-EE0E511FE206}">
      <dsp:nvSpPr>
        <dsp:cNvPr id="0" name=""/>
        <dsp:cNvSpPr/>
      </dsp:nvSpPr>
      <dsp:spPr>
        <a:xfrm>
          <a:off x="136683" y="3600798"/>
          <a:ext cx="2436486" cy="22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baseline="0" dirty="0" smtClean="0">
              <a:solidFill>
                <a:srgbClr val="00B050"/>
              </a:solidFill>
            </a:rPr>
            <a:t>- продажа имущества 2,28 %</a:t>
          </a:r>
          <a:endParaRPr lang="ru-RU" sz="1000" b="1" kern="1200" baseline="0" dirty="0">
            <a:solidFill>
              <a:srgbClr val="00B050"/>
            </a:solidFill>
          </a:endParaRPr>
        </a:p>
      </dsp:txBody>
      <dsp:txXfrm>
        <a:off x="136683" y="3600798"/>
        <a:ext cx="2436486" cy="221498"/>
      </dsp:txXfrm>
    </dsp:sp>
    <dsp:sp modelId="{723DAD7E-CF49-41E8-83DF-A09E338A43AE}">
      <dsp:nvSpPr>
        <dsp:cNvPr id="0" name=""/>
        <dsp:cNvSpPr/>
      </dsp:nvSpPr>
      <dsp:spPr>
        <a:xfrm>
          <a:off x="136683" y="3822296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57E6C-B44F-411D-BD05-E54729E61035}">
      <dsp:nvSpPr>
        <dsp:cNvPr id="0" name=""/>
        <dsp:cNvSpPr/>
      </dsp:nvSpPr>
      <dsp:spPr>
        <a:xfrm>
          <a:off x="480498" y="3822296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2C219-A59A-4770-93CB-600BDF01CF52}">
      <dsp:nvSpPr>
        <dsp:cNvPr id="0" name=""/>
        <dsp:cNvSpPr/>
      </dsp:nvSpPr>
      <dsp:spPr>
        <a:xfrm>
          <a:off x="824314" y="3822296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7203F-5096-4C87-A800-C36F49630C0F}">
      <dsp:nvSpPr>
        <dsp:cNvPr id="0" name=""/>
        <dsp:cNvSpPr/>
      </dsp:nvSpPr>
      <dsp:spPr>
        <a:xfrm>
          <a:off x="1168129" y="3822296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C65A0-043F-454C-A3B7-136B6981F2B5}">
      <dsp:nvSpPr>
        <dsp:cNvPr id="0" name=""/>
        <dsp:cNvSpPr/>
      </dsp:nvSpPr>
      <dsp:spPr>
        <a:xfrm>
          <a:off x="1511945" y="3822296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F56DD-8785-465C-BC14-3A7578E6753F}">
      <dsp:nvSpPr>
        <dsp:cNvPr id="0" name=""/>
        <dsp:cNvSpPr/>
      </dsp:nvSpPr>
      <dsp:spPr>
        <a:xfrm>
          <a:off x="1855760" y="3822296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F413B-75AB-489A-B235-87F7574A2BE1}">
      <dsp:nvSpPr>
        <dsp:cNvPr id="0" name=""/>
        <dsp:cNvSpPr/>
      </dsp:nvSpPr>
      <dsp:spPr>
        <a:xfrm>
          <a:off x="2199575" y="3822296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57663-29A6-4141-BAD5-3C3075E90F27}">
      <dsp:nvSpPr>
        <dsp:cNvPr id="0" name=""/>
        <dsp:cNvSpPr/>
      </dsp:nvSpPr>
      <dsp:spPr>
        <a:xfrm>
          <a:off x="136683" y="3995560"/>
          <a:ext cx="2436486" cy="22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baseline="0" dirty="0" smtClean="0">
              <a:solidFill>
                <a:srgbClr val="00B050"/>
              </a:solidFill>
            </a:rPr>
            <a:t>- доходы от оказания платных услуг 0,27 %</a:t>
          </a:r>
          <a:endParaRPr lang="ru-RU" sz="1000" b="1" kern="1200" baseline="0" dirty="0">
            <a:solidFill>
              <a:srgbClr val="00B050"/>
            </a:solidFill>
          </a:endParaRPr>
        </a:p>
      </dsp:txBody>
      <dsp:txXfrm>
        <a:off x="136683" y="3995560"/>
        <a:ext cx="2436486" cy="221498"/>
      </dsp:txXfrm>
    </dsp:sp>
    <dsp:sp modelId="{E3E9A29F-53B6-47AF-96A3-B12770E41DD6}">
      <dsp:nvSpPr>
        <dsp:cNvPr id="0" name=""/>
        <dsp:cNvSpPr/>
      </dsp:nvSpPr>
      <dsp:spPr>
        <a:xfrm>
          <a:off x="136683" y="4217059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DE29E-2EB4-4987-96B6-570765DDA0B2}">
      <dsp:nvSpPr>
        <dsp:cNvPr id="0" name=""/>
        <dsp:cNvSpPr/>
      </dsp:nvSpPr>
      <dsp:spPr>
        <a:xfrm>
          <a:off x="480498" y="4217059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A038F-6A9A-4E01-BBAB-0AEF91A2CF95}">
      <dsp:nvSpPr>
        <dsp:cNvPr id="0" name=""/>
        <dsp:cNvSpPr/>
      </dsp:nvSpPr>
      <dsp:spPr>
        <a:xfrm>
          <a:off x="824314" y="4217059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3CBA0-2451-4433-976E-ADE556F46EF3}">
      <dsp:nvSpPr>
        <dsp:cNvPr id="0" name=""/>
        <dsp:cNvSpPr/>
      </dsp:nvSpPr>
      <dsp:spPr>
        <a:xfrm>
          <a:off x="1168129" y="4217059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79A1A-1E31-4990-B420-A34FBC159948}">
      <dsp:nvSpPr>
        <dsp:cNvPr id="0" name=""/>
        <dsp:cNvSpPr/>
      </dsp:nvSpPr>
      <dsp:spPr>
        <a:xfrm>
          <a:off x="1511945" y="4217059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4936B-1D8B-4124-809A-39A3FF979735}">
      <dsp:nvSpPr>
        <dsp:cNvPr id="0" name=""/>
        <dsp:cNvSpPr/>
      </dsp:nvSpPr>
      <dsp:spPr>
        <a:xfrm>
          <a:off x="1855760" y="4217059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8B0A4-1EB2-4AAF-9832-073C1A06584F}">
      <dsp:nvSpPr>
        <dsp:cNvPr id="0" name=""/>
        <dsp:cNvSpPr/>
      </dsp:nvSpPr>
      <dsp:spPr>
        <a:xfrm>
          <a:off x="2199575" y="4217059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715AA-5A4F-4794-90EB-8BD090CCD3AC}">
      <dsp:nvSpPr>
        <dsp:cNvPr id="0" name=""/>
        <dsp:cNvSpPr/>
      </dsp:nvSpPr>
      <dsp:spPr>
        <a:xfrm>
          <a:off x="136683" y="4390322"/>
          <a:ext cx="2436486" cy="22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baseline="0" dirty="0" smtClean="0">
              <a:solidFill>
                <a:srgbClr val="00B050"/>
              </a:solidFill>
            </a:rPr>
            <a:t>- платежи при пользовании природными ресурсами 0,03 %</a:t>
          </a:r>
          <a:endParaRPr lang="ru-RU" sz="1000" b="1" i="0" kern="1200" baseline="0" dirty="0">
            <a:solidFill>
              <a:srgbClr val="00B050"/>
            </a:solidFill>
          </a:endParaRPr>
        </a:p>
      </dsp:txBody>
      <dsp:txXfrm>
        <a:off x="136683" y="4390322"/>
        <a:ext cx="2436486" cy="221498"/>
      </dsp:txXfrm>
    </dsp:sp>
    <dsp:sp modelId="{5FF70BDD-4EDE-43CA-97E5-7D9161ACA1C2}">
      <dsp:nvSpPr>
        <dsp:cNvPr id="0" name=""/>
        <dsp:cNvSpPr/>
      </dsp:nvSpPr>
      <dsp:spPr>
        <a:xfrm>
          <a:off x="136683" y="4611821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6B0EE-FF0F-4928-AD29-84FA68F68A21}">
      <dsp:nvSpPr>
        <dsp:cNvPr id="0" name=""/>
        <dsp:cNvSpPr/>
      </dsp:nvSpPr>
      <dsp:spPr>
        <a:xfrm>
          <a:off x="480498" y="4611821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CDF9D-2873-4F64-9A05-17D064EF07C1}">
      <dsp:nvSpPr>
        <dsp:cNvPr id="0" name=""/>
        <dsp:cNvSpPr/>
      </dsp:nvSpPr>
      <dsp:spPr>
        <a:xfrm>
          <a:off x="824314" y="4611821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1BB3C-4155-4F7C-9A41-B1F43E2F76F6}">
      <dsp:nvSpPr>
        <dsp:cNvPr id="0" name=""/>
        <dsp:cNvSpPr/>
      </dsp:nvSpPr>
      <dsp:spPr>
        <a:xfrm>
          <a:off x="1168129" y="4611821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09474-A98B-4448-A9DE-0B822F27F410}">
      <dsp:nvSpPr>
        <dsp:cNvPr id="0" name=""/>
        <dsp:cNvSpPr/>
      </dsp:nvSpPr>
      <dsp:spPr>
        <a:xfrm>
          <a:off x="1511945" y="4611821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7750C-98C3-4DF6-A764-D6CB4F2098B2}">
      <dsp:nvSpPr>
        <dsp:cNvPr id="0" name=""/>
        <dsp:cNvSpPr/>
      </dsp:nvSpPr>
      <dsp:spPr>
        <a:xfrm>
          <a:off x="1855760" y="4611821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88CAA-3E4D-4919-B24B-ABA488A5CB43}">
      <dsp:nvSpPr>
        <dsp:cNvPr id="0" name=""/>
        <dsp:cNvSpPr/>
      </dsp:nvSpPr>
      <dsp:spPr>
        <a:xfrm>
          <a:off x="2199575" y="4611821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1F183-600A-4737-9C7F-AEC38F4AF7BF}">
      <dsp:nvSpPr>
        <dsp:cNvPr id="0" name=""/>
        <dsp:cNvSpPr/>
      </dsp:nvSpPr>
      <dsp:spPr>
        <a:xfrm>
          <a:off x="136683" y="4785084"/>
          <a:ext cx="2436486" cy="22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baseline="0" dirty="0" smtClean="0">
              <a:solidFill>
                <a:srgbClr val="00B050"/>
              </a:solidFill>
            </a:rPr>
            <a:t>- штрафные санкции 0,42%</a:t>
          </a:r>
          <a:endParaRPr lang="ru-RU" sz="1000" b="1" i="0" kern="1200" baseline="0" dirty="0">
            <a:solidFill>
              <a:srgbClr val="00B050"/>
            </a:solidFill>
          </a:endParaRPr>
        </a:p>
      </dsp:txBody>
      <dsp:txXfrm>
        <a:off x="136683" y="4785084"/>
        <a:ext cx="2436486" cy="221498"/>
      </dsp:txXfrm>
    </dsp:sp>
    <dsp:sp modelId="{C2864442-FC7B-4297-AC77-7DCD9212807B}">
      <dsp:nvSpPr>
        <dsp:cNvPr id="0" name=""/>
        <dsp:cNvSpPr/>
      </dsp:nvSpPr>
      <dsp:spPr>
        <a:xfrm>
          <a:off x="136683" y="5006583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F4858-0BEA-4E96-93CC-F2F919C7BD8E}">
      <dsp:nvSpPr>
        <dsp:cNvPr id="0" name=""/>
        <dsp:cNvSpPr/>
      </dsp:nvSpPr>
      <dsp:spPr>
        <a:xfrm>
          <a:off x="480498" y="5006583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13B38-A094-450F-A111-0ABA2CF5282F}">
      <dsp:nvSpPr>
        <dsp:cNvPr id="0" name=""/>
        <dsp:cNvSpPr/>
      </dsp:nvSpPr>
      <dsp:spPr>
        <a:xfrm>
          <a:off x="824314" y="5006583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0B95B-73A4-4971-B918-046CDE88E0AE}">
      <dsp:nvSpPr>
        <dsp:cNvPr id="0" name=""/>
        <dsp:cNvSpPr/>
      </dsp:nvSpPr>
      <dsp:spPr>
        <a:xfrm>
          <a:off x="1168129" y="5006583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84D88-FD4E-4993-BD6B-2E71AFEAF8AD}">
      <dsp:nvSpPr>
        <dsp:cNvPr id="0" name=""/>
        <dsp:cNvSpPr/>
      </dsp:nvSpPr>
      <dsp:spPr>
        <a:xfrm>
          <a:off x="1511945" y="5006583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CDA7C-5452-47A2-98FC-95821B699E71}">
      <dsp:nvSpPr>
        <dsp:cNvPr id="0" name=""/>
        <dsp:cNvSpPr/>
      </dsp:nvSpPr>
      <dsp:spPr>
        <a:xfrm>
          <a:off x="1855760" y="5006583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808F6-33B2-4AEF-B7FC-6AF1966E46BA}">
      <dsp:nvSpPr>
        <dsp:cNvPr id="0" name=""/>
        <dsp:cNvSpPr/>
      </dsp:nvSpPr>
      <dsp:spPr>
        <a:xfrm>
          <a:off x="2199575" y="5006583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66F11-06BE-4AE6-BE52-C49269222508}">
      <dsp:nvSpPr>
        <dsp:cNvPr id="0" name=""/>
        <dsp:cNvSpPr/>
      </dsp:nvSpPr>
      <dsp:spPr>
        <a:xfrm>
          <a:off x="136683" y="5179846"/>
          <a:ext cx="2436486" cy="22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baseline="0" dirty="0" smtClean="0">
              <a:solidFill>
                <a:srgbClr val="00B050"/>
              </a:solidFill>
            </a:rPr>
            <a:t>- прочие 8,2%</a:t>
          </a:r>
          <a:endParaRPr lang="ru-RU" sz="1000" b="1" i="0" kern="1200" baseline="0" dirty="0">
            <a:solidFill>
              <a:srgbClr val="00B050"/>
            </a:solidFill>
          </a:endParaRPr>
        </a:p>
      </dsp:txBody>
      <dsp:txXfrm>
        <a:off x="136683" y="5179846"/>
        <a:ext cx="2436486" cy="221498"/>
      </dsp:txXfrm>
    </dsp:sp>
    <dsp:sp modelId="{FEB5389F-3A05-429C-9F78-0A23AC401B66}">
      <dsp:nvSpPr>
        <dsp:cNvPr id="0" name=""/>
        <dsp:cNvSpPr/>
      </dsp:nvSpPr>
      <dsp:spPr>
        <a:xfrm>
          <a:off x="136683" y="5401345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26F0E-F69A-4A98-AF0A-77F53490B5DD}">
      <dsp:nvSpPr>
        <dsp:cNvPr id="0" name=""/>
        <dsp:cNvSpPr/>
      </dsp:nvSpPr>
      <dsp:spPr>
        <a:xfrm>
          <a:off x="480498" y="5401345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F13ED-D865-4FD1-BFD4-C893A5F963AF}">
      <dsp:nvSpPr>
        <dsp:cNvPr id="0" name=""/>
        <dsp:cNvSpPr/>
      </dsp:nvSpPr>
      <dsp:spPr>
        <a:xfrm>
          <a:off x="824314" y="5401345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71358-BE56-4752-AA1B-A4AF37279545}">
      <dsp:nvSpPr>
        <dsp:cNvPr id="0" name=""/>
        <dsp:cNvSpPr/>
      </dsp:nvSpPr>
      <dsp:spPr>
        <a:xfrm>
          <a:off x="1168129" y="5401345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A657B-DF8D-463E-AB48-3B6CD99FC4DE}">
      <dsp:nvSpPr>
        <dsp:cNvPr id="0" name=""/>
        <dsp:cNvSpPr/>
      </dsp:nvSpPr>
      <dsp:spPr>
        <a:xfrm>
          <a:off x="1511945" y="5401345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C7D9D-8E4D-4829-B42E-79BB6EAD5A23}">
      <dsp:nvSpPr>
        <dsp:cNvPr id="0" name=""/>
        <dsp:cNvSpPr/>
      </dsp:nvSpPr>
      <dsp:spPr>
        <a:xfrm>
          <a:off x="1855760" y="5401345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B8CC8-D1C1-42D2-BA6A-359A1806391F}">
      <dsp:nvSpPr>
        <dsp:cNvPr id="0" name=""/>
        <dsp:cNvSpPr/>
      </dsp:nvSpPr>
      <dsp:spPr>
        <a:xfrm>
          <a:off x="2199575" y="5401345"/>
          <a:ext cx="324864" cy="541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04DBB-27FB-4433-8A0F-BA63A04459AE}">
      <dsp:nvSpPr>
        <dsp:cNvPr id="0" name=""/>
        <dsp:cNvSpPr/>
      </dsp:nvSpPr>
      <dsp:spPr>
        <a:xfrm>
          <a:off x="140528" y="1775995"/>
          <a:ext cx="2505025" cy="227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baseline="0" dirty="0" smtClean="0">
              <a:solidFill>
                <a:srgbClr val="FF6600"/>
              </a:solidFill>
            </a:rPr>
            <a:t>Безвозмездные перечисления всего 46,59 %, в том числе:</a:t>
          </a:r>
          <a:endParaRPr lang="ru-RU" sz="1400" b="1" i="1" kern="1200" baseline="0" dirty="0">
            <a:solidFill>
              <a:srgbClr val="FF6600"/>
            </a:solidFill>
          </a:endParaRPr>
        </a:p>
      </dsp:txBody>
      <dsp:txXfrm>
        <a:off x="140528" y="1775995"/>
        <a:ext cx="2505025" cy="227729"/>
      </dsp:txXfrm>
    </dsp:sp>
    <dsp:sp modelId="{9EBE1FC2-54D9-4D4C-816A-D8BBD1AF12E8}">
      <dsp:nvSpPr>
        <dsp:cNvPr id="0" name=""/>
        <dsp:cNvSpPr/>
      </dsp:nvSpPr>
      <dsp:spPr>
        <a:xfrm>
          <a:off x="140528" y="2003724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0A8D1-59EF-48F3-B34A-11E2C00F48D3}">
      <dsp:nvSpPr>
        <dsp:cNvPr id="0" name=""/>
        <dsp:cNvSpPr/>
      </dsp:nvSpPr>
      <dsp:spPr>
        <a:xfrm>
          <a:off x="494015" y="2003724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7B696-89CF-4654-A0A1-723DC6165231}">
      <dsp:nvSpPr>
        <dsp:cNvPr id="0" name=""/>
        <dsp:cNvSpPr/>
      </dsp:nvSpPr>
      <dsp:spPr>
        <a:xfrm>
          <a:off x="847502" y="2003724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9789E-BA63-4412-9208-1026C56028ED}">
      <dsp:nvSpPr>
        <dsp:cNvPr id="0" name=""/>
        <dsp:cNvSpPr/>
      </dsp:nvSpPr>
      <dsp:spPr>
        <a:xfrm>
          <a:off x="1200989" y="2003724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65C22-1939-449C-85FB-4BA1BB337B00}">
      <dsp:nvSpPr>
        <dsp:cNvPr id="0" name=""/>
        <dsp:cNvSpPr/>
      </dsp:nvSpPr>
      <dsp:spPr>
        <a:xfrm>
          <a:off x="1554475" y="2003724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F8721-F575-4A54-88BF-C7FBB5286D41}">
      <dsp:nvSpPr>
        <dsp:cNvPr id="0" name=""/>
        <dsp:cNvSpPr/>
      </dsp:nvSpPr>
      <dsp:spPr>
        <a:xfrm>
          <a:off x="1907962" y="2003724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39049-D7A6-4FE3-9BBE-F426F315180C}">
      <dsp:nvSpPr>
        <dsp:cNvPr id="0" name=""/>
        <dsp:cNvSpPr/>
      </dsp:nvSpPr>
      <dsp:spPr>
        <a:xfrm>
          <a:off x="2261449" y="2003724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CEA08-59B0-4EBB-B38C-F2465F28AB15}">
      <dsp:nvSpPr>
        <dsp:cNvPr id="0" name=""/>
        <dsp:cNvSpPr/>
      </dsp:nvSpPr>
      <dsp:spPr>
        <a:xfrm>
          <a:off x="140528" y="2167298"/>
          <a:ext cx="2505025" cy="227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rgbClr val="FF6600"/>
              </a:solidFill>
            </a:rPr>
            <a:t>- дотации 6,23 %</a:t>
          </a:r>
          <a:endParaRPr lang="ru-RU" sz="1200" b="1" kern="1200" baseline="0" dirty="0">
            <a:solidFill>
              <a:srgbClr val="FF6600"/>
            </a:solidFill>
          </a:endParaRPr>
        </a:p>
      </dsp:txBody>
      <dsp:txXfrm>
        <a:off x="140528" y="2167298"/>
        <a:ext cx="2505025" cy="227729"/>
      </dsp:txXfrm>
    </dsp:sp>
    <dsp:sp modelId="{F4A7658B-D146-4B11-9EB8-D5A3E4CFC4CD}">
      <dsp:nvSpPr>
        <dsp:cNvPr id="0" name=""/>
        <dsp:cNvSpPr/>
      </dsp:nvSpPr>
      <dsp:spPr>
        <a:xfrm>
          <a:off x="140528" y="2395027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619F2-C750-46EB-B9B3-A9D5B5202E25}">
      <dsp:nvSpPr>
        <dsp:cNvPr id="0" name=""/>
        <dsp:cNvSpPr/>
      </dsp:nvSpPr>
      <dsp:spPr>
        <a:xfrm>
          <a:off x="494015" y="2395027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64876-7BCB-4DC3-8A2C-DD00142D4BB2}">
      <dsp:nvSpPr>
        <dsp:cNvPr id="0" name=""/>
        <dsp:cNvSpPr/>
      </dsp:nvSpPr>
      <dsp:spPr>
        <a:xfrm>
          <a:off x="847502" y="2395027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66D28-7EAB-4833-ACB2-278F3F68C87B}">
      <dsp:nvSpPr>
        <dsp:cNvPr id="0" name=""/>
        <dsp:cNvSpPr/>
      </dsp:nvSpPr>
      <dsp:spPr>
        <a:xfrm>
          <a:off x="1200989" y="2395027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D101C-9C47-4F4A-8AF1-A7E91BD2A7FF}">
      <dsp:nvSpPr>
        <dsp:cNvPr id="0" name=""/>
        <dsp:cNvSpPr/>
      </dsp:nvSpPr>
      <dsp:spPr>
        <a:xfrm>
          <a:off x="1554475" y="2395027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467D5-3EE6-42AD-ACCA-D4DF1D38C2B8}">
      <dsp:nvSpPr>
        <dsp:cNvPr id="0" name=""/>
        <dsp:cNvSpPr/>
      </dsp:nvSpPr>
      <dsp:spPr>
        <a:xfrm>
          <a:off x="1907962" y="2395027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44CB9-6DC2-48B8-BFD3-116A2FDE7FBC}">
      <dsp:nvSpPr>
        <dsp:cNvPr id="0" name=""/>
        <dsp:cNvSpPr/>
      </dsp:nvSpPr>
      <dsp:spPr>
        <a:xfrm>
          <a:off x="2261449" y="2395027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548A3-7745-4107-B8CF-A316F4101ED9}">
      <dsp:nvSpPr>
        <dsp:cNvPr id="0" name=""/>
        <dsp:cNvSpPr/>
      </dsp:nvSpPr>
      <dsp:spPr>
        <a:xfrm>
          <a:off x="140528" y="2558601"/>
          <a:ext cx="2505025" cy="227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rgbClr val="FF6600"/>
              </a:solidFill>
            </a:rPr>
            <a:t>- субсидии 4.82 %</a:t>
          </a:r>
          <a:endParaRPr lang="ru-RU" sz="1200" b="1" kern="1200" baseline="0" dirty="0">
            <a:solidFill>
              <a:srgbClr val="FF6600"/>
            </a:solidFill>
          </a:endParaRPr>
        </a:p>
      </dsp:txBody>
      <dsp:txXfrm>
        <a:off x="140528" y="2558601"/>
        <a:ext cx="2505025" cy="227729"/>
      </dsp:txXfrm>
    </dsp:sp>
    <dsp:sp modelId="{5FF683B2-70F9-4FFA-8A37-3EA0AFBB43A2}">
      <dsp:nvSpPr>
        <dsp:cNvPr id="0" name=""/>
        <dsp:cNvSpPr/>
      </dsp:nvSpPr>
      <dsp:spPr>
        <a:xfrm>
          <a:off x="140528" y="2786331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BF58F-5137-4533-A828-DA0191BE5AFD}">
      <dsp:nvSpPr>
        <dsp:cNvPr id="0" name=""/>
        <dsp:cNvSpPr/>
      </dsp:nvSpPr>
      <dsp:spPr>
        <a:xfrm>
          <a:off x="494015" y="2786331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3EFC5-4C8A-4EF5-A25F-A6EF6A33AE96}">
      <dsp:nvSpPr>
        <dsp:cNvPr id="0" name=""/>
        <dsp:cNvSpPr/>
      </dsp:nvSpPr>
      <dsp:spPr>
        <a:xfrm>
          <a:off x="847502" y="2786331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E9027-D3ED-470F-AD67-42C082BAB013}">
      <dsp:nvSpPr>
        <dsp:cNvPr id="0" name=""/>
        <dsp:cNvSpPr/>
      </dsp:nvSpPr>
      <dsp:spPr>
        <a:xfrm>
          <a:off x="1200989" y="2786331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EAD28-503C-4F8D-B5FC-C493499C2620}">
      <dsp:nvSpPr>
        <dsp:cNvPr id="0" name=""/>
        <dsp:cNvSpPr/>
      </dsp:nvSpPr>
      <dsp:spPr>
        <a:xfrm>
          <a:off x="1554475" y="2786331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145E0-22E5-4AB0-BA2F-0BA809202D29}">
      <dsp:nvSpPr>
        <dsp:cNvPr id="0" name=""/>
        <dsp:cNvSpPr/>
      </dsp:nvSpPr>
      <dsp:spPr>
        <a:xfrm>
          <a:off x="1907962" y="2786331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ACF53-3ADA-482E-AE9A-86D9B3C918EE}">
      <dsp:nvSpPr>
        <dsp:cNvPr id="0" name=""/>
        <dsp:cNvSpPr/>
      </dsp:nvSpPr>
      <dsp:spPr>
        <a:xfrm>
          <a:off x="2261449" y="2786331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16E67-BDDA-4723-BB16-CE48F531AB32}">
      <dsp:nvSpPr>
        <dsp:cNvPr id="0" name=""/>
        <dsp:cNvSpPr/>
      </dsp:nvSpPr>
      <dsp:spPr>
        <a:xfrm>
          <a:off x="140528" y="2949904"/>
          <a:ext cx="2505025" cy="227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rgbClr val="FF6600"/>
              </a:solidFill>
            </a:rPr>
            <a:t>- субвенции 26.14 %</a:t>
          </a:r>
          <a:endParaRPr lang="ru-RU" sz="1200" b="1" kern="1200" baseline="0" dirty="0">
            <a:solidFill>
              <a:srgbClr val="FF6600"/>
            </a:solidFill>
          </a:endParaRPr>
        </a:p>
      </dsp:txBody>
      <dsp:txXfrm>
        <a:off x="140528" y="2949904"/>
        <a:ext cx="2505025" cy="227729"/>
      </dsp:txXfrm>
    </dsp:sp>
    <dsp:sp modelId="{8A5F02AE-5C64-4B62-9DD7-0A4639BD1697}">
      <dsp:nvSpPr>
        <dsp:cNvPr id="0" name=""/>
        <dsp:cNvSpPr/>
      </dsp:nvSpPr>
      <dsp:spPr>
        <a:xfrm>
          <a:off x="140528" y="3177634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D2568-5FBC-4147-BF80-778BE10FDBB3}">
      <dsp:nvSpPr>
        <dsp:cNvPr id="0" name=""/>
        <dsp:cNvSpPr/>
      </dsp:nvSpPr>
      <dsp:spPr>
        <a:xfrm>
          <a:off x="494015" y="3177634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52F39-87A8-4D2B-BF27-21608F5DF2C1}">
      <dsp:nvSpPr>
        <dsp:cNvPr id="0" name=""/>
        <dsp:cNvSpPr/>
      </dsp:nvSpPr>
      <dsp:spPr>
        <a:xfrm>
          <a:off x="847502" y="3177634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8FD4C-A474-4393-888C-629914E3A0EE}">
      <dsp:nvSpPr>
        <dsp:cNvPr id="0" name=""/>
        <dsp:cNvSpPr/>
      </dsp:nvSpPr>
      <dsp:spPr>
        <a:xfrm>
          <a:off x="1200989" y="3177634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D6EC8-43E5-4743-971B-5FC267C92ADA}">
      <dsp:nvSpPr>
        <dsp:cNvPr id="0" name=""/>
        <dsp:cNvSpPr/>
      </dsp:nvSpPr>
      <dsp:spPr>
        <a:xfrm>
          <a:off x="1554475" y="3177634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4F49E-ABD7-4712-8C6A-48FC8207E4AB}">
      <dsp:nvSpPr>
        <dsp:cNvPr id="0" name=""/>
        <dsp:cNvSpPr/>
      </dsp:nvSpPr>
      <dsp:spPr>
        <a:xfrm>
          <a:off x="1907962" y="3177634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3B51C-49A3-4FC1-8927-C6AC6C8C0DD6}">
      <dsp:nvSpPr>
        <dsp:cNvPr id="0" name=""/>
        <dsp:cNvSpPr/>
      </dsp:nvSpPr>
      <dsp:spPr>
        <a:xfrm>
          <a:off x="2261449" y="3177634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1A506-50C7-4EC1-8945-D9A9B81B81AE}">
      <dsp:nvSpPr>
        <dsp:cNvPr id="0" name=""/>
        <dsp:cNvSpPr/>
      </dsp:nvSpPr>
      <dsp:spPr>
        <a:xfrm>
          <a:off x="108940" y="3411941"/>
          <a:ext cx="2505025" cy="227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rgbClr val="FF6600"/>
              </a:solidFill>
            </a:rPr>
            <a:t>- межбюджетные трансферты 19.86 %</a:t>
          </a:r>
          <a:endParaRPr lang="ru-RU" sz="1200" b="1" kern="1200" baseline="0" dirty="0">
            <a:solidFill>
              <a:srgbClr val="FF6600"/>
            </a:solidFill>
          </a:endParaRPr>
        </a:p>
      </dsp:txBody>
      <dsp:txXfrm>
        <a:off x="108940" y="3411941"/>
        <a:ext cx="2505025" cy="227729"/>
      </dsp:txXfrm>
    </dsp:sp>
    <dsp:sp modelId="{92DDC0BB-513E-449A-959F-E0667F1F0453}">
      <dsp:nvSpPr>
        <dsp:cNvPr id="0" name=""/>
        <dsp:cNvSpPr/>
      </dsp:nvSpPr>
      <dsp:spPr>
        <a:xfrm>
          <a:off x="140528" y="3568937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ED6AD-C4D2-4053-A082-F1D171E3F95F}">
      <dsp:nvSpPr>
        <dsp:cNvPr id="0" name=""/>
        <dsp:cNvSpPr/>
      </dsp:nvSpPr>
      <dsp:spPr>
        <a:xfrm>
          <a:off x="494015" y="3568937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79B4C-28F0-477F-A759-087F97531626}">
      <dsp:nvSpPr>
        <dsp:cNvPr id="0" name=""/>
        <dsp:cNvSpPr/>
      </dsp:nvSpPr>
      <dsp:spPr>
        <a:xfrm>
          <a:off x="847502" y="3568937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D536B-3B19-4759-814A-C0324FDB761B}">
      <dsp:nvSpPr>
        <dsp:cNvPr id="0" name=""/>
        <dsp:cNvSpPr/>
      </dsp:nvSpPr>
      <dsp:spPr>
        <a:xfrm>
          <a:off x="1200989" y="3568937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B85DE-AED9-4C9A-9E15-78A46FF1D404}">
      <dsp:nvSpPr>
        <dsp:cNvPr id="0" name=""/>
        <dsp:cNvSpPr/>
      </dsp:nvSpPr>
      <dsp:spPr>
        <a:xfrm>
          <a:off x="1554475" y="3568937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1CA3B-D35C-4CA8-AF07-E54801A4303F}">
      <dsp:nvSpPr>
        <dsp:cNvPr id="0" name=""/>
        <dsp:cNvSpPr/>
      </dsp:nvSpPr>
      <dsp:spPr>
        <a:xfrm>
          <a:off x="1907962" y="3568937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09AAF-9AD9-45EA-896F-7B686484D600}">
      <dsp:nvSpPr>
        <dsp:cNvPr id="0" name=""/>
        <dsp:cNvSpPr/>
      </dsp:nvSpPr>
      <dsp:spPr>
        <a:xfrm>
          <a:off x="2261449" y="3568937"/>
          <a:ext cx="334003" cy="55667"/>
        </a:xfrm>
        <a:prstGeom prst="parallelogram">
          <a:avLst>
            <a:gd name="adj" fmla="val 140840"/>
          </a:avLst>
        </a:prstGeom>
        <a:solidFill>
          <a:srgbClr val="FF6600"/>
        </a:solidFill>
        <a:ln w="15875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0198E-EC13-433F-A1A9-D85A771BED97}">
      <dsp:nvSpPr>
        <dsp:cNvPr id="0" name=""/>
        <dsp:cNvSpPr/>
      </dsp:nvSpPr>
      <dsp:spPr>
        <a:xfrm>
          <a:off x="4158526" y="3089456"/>
          <a:ext cx="1640403" cy="778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319"/>
              </a:lnTo>
              <a:lnTo>
                <a:pt x="1640403" y="505319"/>
              </a:lnTo>
              <a:lnTo>
                <a:pt x="1640403" y="77845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23728-DE87-4F67-8623-14722F4FE17B}">
      <dsp:nvSpPr>
        <dsp:cNvPr id="0" name=""/>
        <dsp:cNvSpPr/>
      </dsp:nvSpPr>
      <dsp:spPr>
        <a:xfrm>
          <a:off x="1615202" y="3089456"/>
          <a:ext cx="2543323" cy="787572"/>
        </a:xfrm>
        <a:custGeom>
          <a:avLst/>
          <a:gdLst/>
          <a:ahLst/>
          <a:cxnLst/>
          <a:rect l="0" t="0" r="0" b="0"/>
          <a:pathLst>
            <a:path>
              <a:moveTo>
                <a:pt x="2543323" y="0"/>
              </a:moveTo>
              <a:lnTo>
                <a:pt x="2543323" y="514438"/>
              </a:lnTo>
              <a:lnTo>
                <a:pt x="0" y="514438"/>
              </a:lnTo>
              <a:lnTo>
                <a:pt x="0" y="787572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766DC-51AD-43AB-B407-B669D932144D}">
      <dsp:nvSpPr>
        <dsp:cNvPr id="0" name=""/>
        <dsp:cNvSpPr/>
      </dsp:nvSpPr>
      <dsp:spPr>
        <a:xfrm>
          <a:off x="4158526" y="1259809"/>
          <a:ext cx="113720" cy="659070"/>
        </a:xfrm>
        <a:custGeom>
          <a:avLst/>
          <a:gdLst/>
          <a:ahLst/>
          <a:cxnLst/>
          <a:rect l="0" t="0" r="0" b="0"/>
          <a:pathLst>
            <a:path>
              <a:moveTo>
                <a:pt x="113720" y="0"/>
              </a:moveTo>
              <a:lnTo>
                <a:pt x="113720" y="385936"/>
              </a:lnTo>
              <a:lnTo>
                <a:pt x="0" y="385936"/>
              </a:lnTo>
              <a:lnTo>
                <a:pt x="0" y="65907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F14E-488C-48BE-AB90-581AC5DF581F}">
      <dsp:nvSpPr>
        <dsp:cNvPr id="0" name=""/>
        <dsp:cNvSpPr/>
      </dsp:nvSpPr>
      <dsp:spPr>
        <a:xfrm>
          <a:off x="1854647" y="89233"/>
          <a:ext cx="4835200" cy="1170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65181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accent1">
                  <a:lumMod val="50000"/>
                </a:schemeClr>
              </a:solidFill>
            </a:rPr>
            <a:t>РАСХОДЫ БЮДЖЕТА</a:t>
          </a:r>
          <a:r>
            <a:rPr lang="ru-RU" sz="6200" kern="1200" dirty="0" smtClean="0"/>
            <a:t> </a:t>
          </a:r>
          <a:endParaRPr lang="ru-RU" sz="6200" kern="1200" dirty="0"/>
        </a:p>
      </dsp:txBody>
      <dsp:txXfrm>
        <a:off x="1854647" y="89233"/>
        <a:ext cx="4835200" cy="1170576"/>
      </dsp:txXfrm>
    </dsp:sp>
    <dsp:sp modelId="{8E341276-827F-4232-9CCB-A047F9AFFA71}">
      <dsp:nvSpPr>
        <dsp:cNvPr id="0" name=""/>
        <dsp:cNvSpPr/>
      </dsp:nvSpPr>
      <dsp:spPr>
        <a:xfrm>
          <a:off x="2836198" y="970175"/>
          <a:ext cx="2724101" cy="4182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2023  /  2024</a:t>
          </a:r>
        </a:p>
      </dsp:txBody>
      <dsp:txXfrm>
        <a:off x="2836198" y="970175"/>
        <a:ext cx="2724101" cy="418293"/>
      </dsp:txXfrm>
    </dsp:sp>
    <dsp:sp modelId="{49BD4EAF-0FDD-465A-B4D0-0A641BD4EACD}">
      <dsp:nvSpPr>
        <dsp:cNvPr id="0" name=""/>
        <dsp:cNvSpPr/>
      </dsp:nvSpPr>
      <dsp:spPr>
        <a:xfrm>
          <a:off x="1685105" y="1918880"/>
          <a:ext cx="4946842" cy="1170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65181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Программные и непрограммные расходы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685105" y="1918880"/>
        <a:ext cx="4946842" cy="1170576"/>
      </dsp:txXfrm>
    </dsp:sp>
    <dsp:sp modelId="{B8235AD6-BB2E-420F-968C-A858D26C72AD}">
      <dsp:nvSpPr>
        <dsp:cNvPr id="0" name=""/>
        <dsp:cNvSpPr/>
      </dsp:nvSpPr>
      <dsp:spPr>
        <a:xfrm>
          <a:off x="1746676" y="2596532"/>
          <a:ext cx="4823667" cy="3901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/>
            <a:t>2023- 1 258 053,04 / 2024- 1 481 251,67</a:t>
          </a:r>
          <a:endParaRPr lang="ru-RU" sz="1600" b="1" i="0" kern="1200" baseline="0" dirty="0"/>
        </a:p>
      </dsp:txBody>
      <dsp:txXfrm>
        <a:off x="1746676" y="2596532"/>
        <a:ext cx="4823667" cy="390192"/>
      </dsp:txXfrm>
    </dsp:sp>
    <dsp:sp modelId="{8C47719D-11BA-4C92-995D-25432EEF8FBC}">
      <dsp:nvSpPr>
        <dsp:cNvPr id="0" name=""/>
        <dsp:cNvSpPr/>
      </dsp:nvSpPr>
      <dsp:spPr>
        <a:xfrm>
          <a:off x="102796" y="3877029"/>
          <a:ext cx="3024812" cy="1170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6518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Муниципальные программы</a:t>
          </a:r>
          <a:endParaRPr lang="ru-RU" sz="2000" b="1" i="1" kern="1200" dirty="0"/>
        </a:p>
      </dsp:txBody>
      <dsp:txXfrm>
        <a:off x="102796" y="3877029"/>
        <a:ext cx="3024812" cy="1170576"/>
      </dsp:txXfrm>
    </dsp:sp>
    <dsp:sp modelId="{67A468BB-116D-4AA2-B4C7-13DF85721742}">
      <dsp:nvSpPr>
        <dsp:cNvPr id="0" name=""/>
        <dsp:cNvSpPr/>
      </dsp:nvSpPr>
      <dsp:spPr>
        <a:xfrm>
          <a:off x="245668" y="4734290"/>
          <a:ext cx="3679755" cy="3901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baseline="0" dirty="0" smtClean="0"/>
            <a:t>2023 –1 034 750,89 /  2024 -1 117 475,70 прирост  7,99%</a:t>
          </a:r>
          <a:endParaRPr lang="ru-RU" sz="1400" b="1" i="0" kern="1200" baseline="0" dirty="0"/>
        </a:p>
      </dsp:txBody>
      <dsp:txXfrm>
        <a:off x="245668" y="4734290"/>
        <a:ext cx="3679755" cy="390192"/>
      </dsp:txXfrm>
    </dsp:sp>
    <dsp:sp modelId="{BA79E589-355B-49FE-A5A5-02CD12E27F6C}">
      <dsp:nvSpPr>
        <dsp:cNvPr id="0" name=""/>
        <dsp:cNvSpPr/>
      </dsp:nvSpPr>
      <dsp:spPr>
        <a:xfrm>
          <a:off x="4322482" y="3867910"/>
          <a:ext cx="2952894" cy="1170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6518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/>
            <a:t>Непрограммные</a:t>
          </a:r>
          <a:r>
            <a:rPr lang="ru-RU" sz="2000" b="1" i="1" kern="1200" dirty="0" smtClean="0"/>
            <a:t> мероприятия</a:t>
          </a:r>
          <a:endParaRPr lang="ru-RU" sz="2000" b="1" i="1" kern="1200" dirty="0"/>
        </a:p>
      </dsp:txBody>
      <dsp:txXfrm>
        <a:off x="4322482" y="3867910"/>
        <a:ext cx="2952894" cy="1170576"/>
      </dsp:txXfrm>
    </dsp:sp>
    <dsp:sp modelId="{EE7D2324-8355-4FF3-97F5-0537A3F67975}">
      <dsp:nvSpPr>
        <dsp:cNvPr id="0" name=""/>
        <dsp:cNvSpPr/>
      </dsp:nvSpPr>
      <dsp:spPr>
        <a:xfrm>
          <a:off x="4512047" y="4778358"/>
          <a:ext cx="3252024" cy="3901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baseline="0" dirty="0" smtClean="0"/>
            <a:t>2023 – 223 302,19 / 2024- 363 775,95 прирост 62,91%</a:t>
          </a:r>
          <a:endParaRPr lang="ru-RU" sz="1400" b="1" i="0" kern="1200" baseline="0" dirty="0"/>
        </a:p>
      </dsp:txBody>
      <dsp:txXfrm>
        <a:off x="4512047" y="4778358"/>
        <a:ext cx="3252024" cy="3901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FEBD7-8A28-4F6E-8304-E3A16086A32B}">
      <dsp:nvSpPr>
        <dsp:cNvPr id="0" name=""/>
        <dsp:cNvSpPr/>
      </dsp:nvSpPr>
      <dsp:spPr>
        <a:xfrm>
          <a:off x="0" y="2930944"/>
          <a:ext cx="7992887" cy="946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99000">
              <a:schemeClr val="accent6">
                <a:lumMod val="20000"/>
                <a:lumOff val="8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0" y="2930944"/>
        <a:ext cx="2397866" cy="946033"/>
      </dsp:txXfrm>
    </dsp:sp>
    <dsp:sp modelId="{8A32E150-8A6C-44FF-9577-3AC1043656DE}">
      <dsp:nvSpPr>
        <dsp:cNvPr id="0" name=""/>
        <dsp:cNvSpPr/>
      </dsp:nvSpPr>
      <dsp:spPr>
        <a:xfrm>
          <a:off x="0" y="1766418"/>
          <a:ext cx="7992887" cy="946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0" y="1766418"/>
        <a:ext cx="2397866" cy="946033"/>
      </dsp:txXfrm>
    </dsp:sp>
    <dsp:sp modelId="{212FB75F-D7BE-4081-B0C9-8AB07F055DC7}">
      <dsp:nvSpPr>
        <dsp:cNvPr id="0" name=""/>
        <dsp:cNvSpPr/>
      </dsp:nvSpPr>
      <dsp:spPr>
        <a:xfrm>
          <a:off x="0" y="722256"/>
          <a:ext cx="7992887" cy="946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0" y="722256"/>
        <a:ext cx="2397866" cy="946033"/>
      </dsp:txXfrm>
    </dsp:sp>
    <dsp:sp modelId="{39C25A36-7BB3-403F-A717-56BB32B42832}">
      <dsp:nvSpPr>
        <dsp:cNvPr id="0" name=""/>
        <dsp:cNvSpPr/>
      </dsp:nvSpPr>
      <dsp:spPr>
        <a:xfrm>
          <a:off x="4639221" y="802370"/>
          <a:ext cx="1898286" cy="788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</a:rPr>
            <a:t>Муниципальная программа</a:t>
          </a:r>
          <a:endParaRPr lang="ru-RU" sz="1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662311" y="825460"/>
        <a:ext cx="1852106" cy="742181"/>
      </dsp:txXfrm>
    </dsp:sp>
    <dsp:sp modelId="{E2716222-5092-4F73-B047-99BC2FA31F44}">
      <dsp:nvSpPr>
        <dsp:cNvPr id="0" name=""/>
        <dsp:cNvSpPr/>
      </dsp:nvSpPr>
      <dsp:spPr>
        <a:xfrm>
          <a:off x="4120806" y="1590731"/>
          <a:ext cx="1467557" cy="315344"/>
        </a:xfrm>
        <a:custGeom>
          <a:avLst/>
          <a:gdLst/>
          <a:ahLst/>
          <a:cxnLst/>
          <a:rect l="0" t="0" r="0" b="0"/>
          <a:pathLst>
            <a:path>
              <a:moveTo>
                <a:pt x="1467557" y="0"/>
              </a:moveTo>
              <a:lnTo>
                <a:pt x="1467557" y="157672"/>
              </a:lnTo>
              <a:lnTo>
                <a:pt x="0" y="157672"/>
              </a:lnTo>
              <a:lnTo>
                <a:pt x="0" y="315344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96B71-C301-4A43-B000-8A0807EA226A}">
      <dsp:nvSpPr>
        <dsp:cNvPr id="0" name=""/>
        <dsp:cNvSpPr/>
      </dsp:nvSpPr>
      <dsp:spPr>
        <a:xfrm>
          <a:off x="3345071" y="1906075"/>
          <a:ext cx="1551470" cy="788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</a:rPr>
            <a:t>Подпрограмма 1</a:t>
          </a:r>
          <a:endParaRPr lang="ru-RU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368161" y="1929165"/>
        <a:ext cx="1505290" cy="742181"/>
      </dsp:txXfrm>
    </dsp:sp>
    <dsp:sp modelId="{06975F96-E44E-4B1F-86C5-BA19314F7A98}">
      <dsp:nvSpPr>
        <dsp:cNvPr id="0" name=""/>
        <dsp:cNvSpPr/>
      </dsp:nvSpPr>
      <dsp:spPr>
        <a:xfrm>
          <a:off x="3187207" y="2694436"/>
          <a:ext cx="933598" cy="315344"/>
        </a:xfrm>
        <a:custGeom>
          <a:avLst/>
          <a:gdLst/>
          <a:ahLst/>
          <a:cxnLst/>
          <a:rect l="0" t="0" r="0" b="0"/>
          <a:pathLst>
            <a:path>
              <a:moveTo>
                <a:pt x="933598" y="0"/>
              </a:moveTo>
              <a:lnTo>
                <a:pt x="933598" y="157672"/>
              </a:lnTo>
              <a:lnTo>
                <a:pt x="0" y="157672"/>
              </a:lnTo>
              <a:lnTo>
                <a:pt x="0" y="315344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9A7E1-3CFE-4E9C-BF13-43F752C7C692}">
      <dsp:nvSpPr>
        <dsp:cNvPr id="0" name=""/>
        <dsp:cNvSpPr/>
      </dsp:nvSpPr>
      <dsp:spPr>
        <a:xfrm>
          <a:off x="2399239" y="3009780"/>
          <a:ext cx="1575937" cy="788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</a:rPr>
            <a:t>Основное мероприятие 1.1</a:t>
          </a:r>
          <a:endParaRPr lang="ru-RU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422329" y="3032870"/>
        <a:ext cx="1529757" cy="742181"/>
      </dsp:txXfrm>
    </dsp:sp>
    <dsp:sp modelId="{085E4C65-F414-40C8-AEF9-84D6900271D6}">
      <dsp:nvSpPr>
        <dsp:cNvPr id="0" name=""/>
        <dsp:cNvSpPr/>
      </dsp:nvSpPr>
      <dsp:spPr>
        <a:xfrm>
          <a:off x="4120806" y="2694436"/>
          <a:ext cx="965350" cy="315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72"/>
              </a:lnTo>
              <a:lnTo>
                <a:pt x="965350" y="157672"/>
              </a:lnTo>
              <a:lnTo>
                <a:pt x="965350" y="315344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48AB7-11B1-4AE5-8395-923374141509}">
      <dsp:nvSpPr>
        <dsp:cNvPr id="0" name=""/>
        <dsp:cNvSpPr/>
      </dsp:nvSpPr>
      <dsp:spPr>
        <a:xfrm>
          <a:off x="4329939" y="3009780"/>
          <a:ext cx="1512435" cy="788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</a:rPr>
            <a:t>Основное мероприятие 1.2</a:t>
          </a:r>
          <a:endParaRPr lang="ru-RU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353029" y="3032870"/>
        <a:ext cx="1466255" cy="742181"/>
      </dsp:txXfrm>
    </dsp:sp>
    <dsp:sp modelId="{DA0EE75A-7F54-4A72-BF98-D3E4461BAC1B}">
      <dsp:nvSpPr>
        <dsp:cNvPr id="0" name=""/>
        <dsp:cNvSpPr/>
      </dsp:nvSpPr>
      <dsp:spPr>
        <a:xfrm>
          <a:off x="5588364" y="1590731"/>
          <a:ext cx="1419930" cy="315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72"/>
              </a:lnTo>
              <a:lnTo>
                <a:pt x="1419930" y="157672"/>
              </a:lnTo>
              <a:lnTo>
                <a:pt x="1419930" y="315344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5AE17-368C-4597-9E6D-3B1DB8A1C626}">
      <dsp:nvSpPr>
        <dsp:cNvPr id="0" name=""/>
        <dsp:cNvSpPr/>
      </dsp:nvSpPr>
      <dsp:spPr>
        <a:xfrm>
          <a:off x="6184932" y="1906075"/>
          <a:ext cx="1646724" cy="788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</a:rPr>
            <a:t>Подпрограмма 2</a:t>
          </a:r>
          <a:endParaRPr lang="ru-RU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208022" y="1929165"/>
        <a:ext cx="1600544" cy="742181"/>
      </dsp:txXfrm>
    </dsp:sp>
    <dsp:sp modelId="{21D815C7-F807-47DC-99CD-26D89BE79350}">
      <dsp:nvSpPr>
        <dsp:cNvPr id="0" name=""/>
        <dsp:cNvSpPr/>
      </dsp:nvSpPr>
      <dsp:spPr>
        <a:xfrm>
          <a:off x="6962575" y="2694436"/>
          <a:ext cx="91440" cy="315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344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A1D7B1-5483-41CF-8A35-832A2DA67348}">
      <dsp:nvSpPr>
        <dsp:cNvPr id="0" name=""/>
        <dsp:cNvSpPr/>
      </dsp:nvSpPr>
      <dsp:spPr>
        <a:xfrm>
          <a:off x="6197136" y="3009780"/>
          <a:ext cx="1622316" cy="788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</a:rPr>
            <a:t>Основное мероприятие 2.1</a:t>
          </a:r>
          <a:endParaRPr lang="ru-RU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220226" y="3032870"/>
        <a:ext cx="1576136" cy="7421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571ED-AFEB-4F81-98D4-9CBACBC442DD}">
      <dsp:nvSpPr>
        <dsp:cNvPr id="0" name=""/>
        <dsp:cNvSpPr/>
      </dsp:nvSpPr>
      <dsp:spPr>
        <a:xfrm>
          <a:off x="0" y="0"/>
          <a:ext cx="563860" cy="5638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B2CBA-C360-4241-B101-6E58458849AA}">
      <dsp:nvSpPr>
        <dsp:cNvPr id="0" name=""/>
        <dsp:cNvSpPr/>
      </dsp:nvSpPr>
      <dsp:spPr>
        <a:xfrm>
          <a:off x="281929" y="0"/>
          <a:ext cx="4532442" cy="5638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/>
            <a:t>Целевые показатели</a:t>
          </a:r>
          <a:endParaRPr lang="ru-RU" sz="2600" kern="1200" dirty="0"/>
        </a:p>
      </dsp:txBody>
      <dsp:txXfrm>
        <a:off x="281929" y="0"/>
        <a:ext cx="4532442" cy="563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0.00893</cdr:x>
      <cdr:y>0.9041</cdr:y>
    </cdr:from>
    <cdr:to>
      <cdr:x>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8" y="4752156"/>
          <a:ext cx="7992492" cy="50405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Доходы бюджета- поступающие в бюджет денежные средства, за исключение средств, являющимися источниками финансирования дефицита бюджета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0.60717</cdr:x>
      <cdr:y>0.43468</cdr:y>
    </cdr:from>
    <cdr:to>
      <cdr:x>1</cdr:x>
      <cdr:y>0.8904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896544" y="2284777"/>
          <a:ext cx="3167956" cy="239537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0.15013</cdr:x>
      <cdr:y>0.09235</cdr:y>
    </cdr:from>
    <cdr:to>
      <cdr:x>0.24651</cdr:x>
      <cdr:y>0.15645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33846" y="518675"/>
          <a:ext cx="792088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1"/>
              </a:solidFill>
            </a:rPr>
            <a:t>0,9%</a:t>
          </a:r>
          <a:endParaRPr lang="ru-RU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0.34288</cdr:x>
      <cdr:y>0.14363</cdr:y>
    </cdr:from>
    <cdr:to>
      <cdr:x>0.36041</cdr:x>
      <cdr:y>0.22055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>
          <a:off x="2818022" y="806707"/>
          <a:ext cx="144016" cy="43204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0.29907</cdr:x>
      <cdr:y>0.14363</cdr:y>
    </cdr:from>
    <cdr:to>
      <cdr:x>0.3166</cdr:x>
      <cdr:y>0.22055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2457982" y="806707"/>
          <a:ext cx="144016" cy="43204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0.19832</cdr:x>
      <cdr:y>0.15645</cdr:y>
    </cdr:from>
    <cdr:to>
      <cdr:x>0.29907</cdr:x>
      <cdr:y>0.20773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2"/>
        </cdr:cNvCxnSpPr>
      </cdr:nvCxnSpPr>
      <cdr:spPr>
        <a:xfrm xmlns:a="http://schemas.openxmlformats.org/drawingml/2006/main">
          <a:off x="1629890" y="878715"/>
          <a:ext cx="828092" cy="28803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0.0888</cdr:x>
      <cdr:y>0.20773</cdr:y>
    </cdr:from>
    <cdr:to>
      <cdr:x>0.14137</cdr:x>
      <cdr:y>0.29747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729790" y="1166747"/>
          <a:ext cx="432048" cy="50405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0.02708</cdr:x>
      <cdr:y>0.25901</cdr:y>
    </cdr:from>
    <cdr:to>
      <cdr:x>0.0888</cdr:x>
      <cdr:y>0.28465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>
          <a:off x="222574" y="1454779"/>
          <a:ext cx="507216" cy="14401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0.02982</cdr:x>
      <cdr:y>0.29747</cdr:y>
    </cdr:from>
    <cdr:to>
      <cdr:x>0.09756</cdr:x>
      <cdr:y>0.33594</cdr:y>
    </cdr:to>
    <cdr:cxnSp macro="">
      <cdr:nvCxnSpPr>
        <cdr:cNvPr id="20" name="Прямая соединительная линия 19"/>
        <cdr:cNvCxnSpPr/>
      </cdr:nvCxnSpPr>
      <cdr:spPr>
        <a:xfrm xmlns:a="http://schemas.openxmlformats.org/drawingml/2006/main" flipV="1">
          <a:off x="245050" y="1670803"/>
          <a:ext cx="556748" cy="21602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DEDF5-F617-4C16-9089-065843D05553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7A0EC-5C4E-45FC-80A1-CEAAB9883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8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A0EC-5C4E-45FC-80A1-CEAAB98836C2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A0EC-5C4E-45FC-80A1-CEAAB98836C2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A0EC-5C4E-45FC-80A1-CEAAB98836C2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94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051E444-09FE-4D4A-A679-7D0C9B70FF1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9AEE294-3220-45C6-85AD-3555C3F1D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444-09FE-4D4A-A679-7D0C9B70FF1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E294-3220-45C6-85AD-3555C3F1D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444-09FE-4D4A-A679-7D0C9B70FF1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E294-3220-45C6-85AD-3555C3F1D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444-09FE-4D4A-A679-7D0C9B70FF1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E294-3220-45C6-85AD-3555C3F1D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444-09FE-4D4A-A679-7D0C9B70FF1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E294-3220-45C6-85AD-3555C3F1D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444-09FE-4D4A-A679-7D0C9B70FF1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E294-3220-45C6-85AD-3555C3F1D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444-09FE-4D4A-A679-7D0C9B70FF1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E294-3220-45C6-85AD-3555C3F1D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444-09FE-4D4A-A679-7D0C9B70FF1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E294-3220-45C6-85AD-3555C3F1D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444-09FE-4D4A-A679-7D0C9B70FF1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E294-3220-45C6-85AD-3555C3F1D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444-09FE-4D4A-A679-7D0C9B70FF1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E294-3220-45C6-85AD-3555C3F1D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444-09FE-4D4A-A679-7D0C9B70FF1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E294-3220-45C6-85AD-3555C3F1D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051E444-09FE-4D4A-A679-7D0C9B70FF1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9AEE294-3220-45C6-85AD-3555C3F1D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budget.gov.ru/&#1041;&#1102;&#1076;&#1078;&#1077;&#1090;/&#1044;&#1086;&#1093;&#1086;&#1076;&#1099;/" TargetMode="External"/><Relationship Id="rId4" Type="http://schemas.openxmlformats.org/officeDocument/2006/relationships/hyperlink" Target="https://www.budget.gov.ru/&#1041;&#1102;&#1076;&#1078;&#1077;&#1090;/&#1056;&#1072;&#1089;&#1093;&#1086;&#1076;&#1099;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8.xlsx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12" Type="http://schemas.microsoft.com/office/2007/relationships/diagramDrawing" Target="../diagrams/drawing9.xml"/><Relationship Id="rId17" Type="http://schemas.openxmlformats.org/officeDocument/2006/relationships/image" Target="../media/image21.png"/><Relationship Id="rId2" Type="http://schemas.openxmlformats.org/officeDocument/2006/relationships/diagramData" Target="../diagrams/data8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diagramColors" Target="../diagrams/colors9.xml"/><Relationship Id="rId5" Type="http://schemas.openxmlformats.org/officeDocument/2006/relationships/diagramColors" Target="../diagrams/colors8.xml"/><Relationship Id="rId15" Type="http://schemas.openxmlformats.org/officeDocument/2006/relationships/image" Target="../media/image19.png"/><Relationship Id="rId10" Type="http://schemas.openxmlformats.org/officeDocument/2006/relationships/diagramQuickStyle" Target="../diagrams/quickStyle9.xml"/><Relationship Id="rId19" Type="http://schemas.openxmlformats.org/officeDocument/2006/relationships/image" Target="../media/image23.png"/><Relationship Id="rId4" Type="http://schemas.openxmlformats.org/officeDocument/2006/relationships/diagramQuickStyle" Target="../diagrams/quickStyle8.xml"/><Relationship Id="rId9" Type="http://schemas.openxmlformats.org/officeDocument/2006/relationships/diagramLayout" Target="../diagrams/layout9.xml"/><Relationship Id="rId1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shkotovskij-r25.gosweb.gosuslugi.ru/ofitsialno/publichnye-slushaniya-izvescheniya-obschestvennye-obsuzhdeniya/ps.html" TargetMode="External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hyperlink" Target="mailto:DFNP@ufm.admnsk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E%D1%85%D0%BE%D0%B4%D1%8B_%D0%B3%D0%BE%D1%81%D1%83%D0%B4%D0%B0%D1%80%D1%81%D1%82%D0%B2%D0%B5%D0%BD%D0%BD%D0%BE%D0%B3%D0%BE_%D0%B1%D1%8E%D0%B4%D0%B6%D0%B5%D1%82%D0%B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hyperlink" Target="https://ru.wikipedia.org/wiki/%D0%A0%D0%B0%D1%81%D1%85%D0%BE%D0%B4%D1%8B_%D0%B3%D0%BE%D1%81%D1%83%D0%B4%D0%B0%D1%80%D1%81%D1%82%D0%B2%D0%B5%D0%BD%D0%BD%D0%BE%D0%B3%D0%BE_%D0%B1%D1%8E%D0%B4%D0%B6%D0%B5%D1%82%D0%B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39465143"/>
              </p:ext>
            </p:extLst>
          </p:nvPr>
        </p:nvGraphicFramePr>
        <p:xfrm>
          <a:off x="611560" y="214290"/>
          <a:ext cx="7960968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2357430"/>
            <a:ext cx="3439035" cy="3324279"/>
          </a:xfrm>
        </p:spPr>
        <p:txBody>
          <a:bodyPr/>
          <a:lstStyle/>
          <a:p>
            <a:r>
              <a:rPr lang="ru-RU" dirty="0" smtClean="0"/>
              <a:t>Сюда вставить карту ШМО</a:t>
            </a:r>
          </a:p>
          <a:p>
            <a:endParaRPr lang="ru-RU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1" y="1357298"/>
            <a:ext cx="3810000" cy="53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85800" dist="939800">
              <a:prstClr val="black">
                <a:alpha val="50000"/>
              </a:prstClr>
            </a:innerShdw>
            <a:softEdge rad="127000"/>
          </a:effectLst>
        </p:spPr>
      </p:pic>
      <p:grpSp>
        <p:nvGrpSpPr>
          <p:cNvPr id="7" name="Группа 6"/>
          <p:cNvGrpSpPr/>
          <p:nvPr/>
        </p:nvGrpSpPr>
        <p:grpSpPr>
          <a:xfrm>
            <a:off x="4143372" y="1357298"/>
            <a:ext cx="4500594" cy="5214974"/>
            <a:chOff x="701725" y="1382446"/>
            <a:chExt cx="3366219" cy="502718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725" y="1382447"/>
              <a:ext cx="3366219" cy="502718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87396" y="1382446"/>
              <a:ext cx="1052867" cy="1094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681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20880" cy="64807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Структура доходов Шкотовского МО за 2024 год , тыс.руб.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474871"/>
              </p:ext>
            </p:extLst>
          </p:nvPr>
        </p:nvGraphicFramePr>
        <p:xfrm>
          <a:off x="539552" y="1052736"/>
          <a:ext cx="8064500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42844" y="6411333"/>
            <a:ext cx="8083336" cy="446667"/>
            <a:chOff x="399446" y="6458832"/>
            <a:chExt cx="5926253" cy="325632"/>
          </a:xfrm>
        </p:grpSpPr>
        <p:pic>
          <p:nvPicPr>
            <p:cNvPr id="6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66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zer\Desktop\образцы отчета\1575979392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0" y="4033802"/>
            <a:ext cx="3130034" cy="234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8298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Структура доходов налоговых и неналоговых доходов бюджета Шкотовского МО за 2024 год 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42561672"/>
              </p:ext>
            </p:extLst>
          </p:nvPr>
        </p:nvGraphicFramePr>
        <p:xfrm>
          <a:off x="3275856" y="1285860"/>
          <a:ext cx="272490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40262178"/>
              </p:ext>
            </p:extLst>
          </p:nvPr>
        </p:nvGraphicFramePr>
        <p:xfrm>
          <a:off x="5868144" y="980728"/>
          <a:ext cx="2709854" cy="5961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601161"/>
              </p:ext>
            </p:extLst>
          </p:nvPr>
        </p:nvGraphicFramePr>
        <p:xfrm>
          <a:off x="571472" y="116632"/>
          <a:ext cx="278608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3" name="Группа 6"/>
          <p:cNvGrpSpPr/>
          <p:nvPr/>
        </p:nvGrpSpPr>
        <p:grpSpPr>
          <a:xfrm>
            <a:off x="142844" y="6411333"/>
            <a:ext cx="8083336" cy="446667"/>
            <a:chOff x="399446" y="6458832"/>
            <a:chExt cx="5926253" cy="325632"/>
          </a:xfrm>
        </p:grpSpPr>
        <p:pic>
          <p:nvPicPr>
            <p:cNvPr id="11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4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66688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Поступления налоговых , неналоговых доходов в бюджет Шкотовского МО 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 основным источникам за 2024 года,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тыс. руб.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27109958"/>
              </p:ext>
            </p:extLst>
          </p:nvPr>
        </p:nvGraphicFramePr>
        <p:xfrm>
          <a:off x="683568" y="1484784"/>
          <a:ext cx="7992891" cy="465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284"/>
                <a:gridCol w="1071570"/>
                <a:gridCol w="857256"/>
                <a:gridCol w="928694"/>
                <a:gridCol w="857256"/>
                <a:gridCol w="928694"/>
                <a:gridCol w="928694"/>
                <a:gridCol w="857256"/>
                <a:gridCol w="961187"/>
              </a:tblGrid>
              <a:tr h="480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КБК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вида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в 2023 году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2024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в 2024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Отклонения от плана 2024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к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утв-му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год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к факту 2023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Пояснения различий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5%  и более</a:t>
                      </a:r>
                    </a:p>
                  </a:txBody>
                  <a:tcPr marL="9525" marR="9525" marT="9525" marB="0" anchor="b"/>
                </a:tc>
              </a:tr>
              <a:tr h="1972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гр6 = гр5 - гр4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гр7 = гр5/гр4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гр8 = гр5/гр3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  <a:tr h="48046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 всего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503 986,51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759 200,00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798 820,28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39 620,28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158,50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335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в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том числе: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361 193,31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493 500,00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522 798,35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29 298,35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144,74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64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01 02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320 665,16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446 365,85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26 365,85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139,20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*Увеличение за счет роста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средней заработной платы по предприятиям  округа за год в размере 110,2% </a:t>
                      </a:r>
                    </a:p>
                  </a:txBody>
                  <a:tcPr marL="9525" marR="9525" marT="9525" marB="0" anchor="ctr"/>
                </a:tc>
              </a:tr>
              <a:tr h="6373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28 693,17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44 150,00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45 031,12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881,12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156,94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*Увеличение за счет роста индексацией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ставок акцизов</a:t>
                      </a:r>
                    </a:p>
                  </a:txBody>
                  <a:tcPr marL="9525" marR="9525" marT="9525" marB="0" anchor="ctr"/>
                </a:tc>
              </a:tr>
              <a:tr h="1264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1 05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9 450,21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6 703,76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-1 796,24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по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налогу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ЕСХН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ООО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РК «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Приморец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», в связи с получением в 2023 году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убытка.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42844" y="6482795"/>
            <a:ext cx="8083336" cy="446667"/>
            <a:chOff x="399446" y="6458832"/>
            <a:chExt cx="5926253" cy="325632"/>
          </a:xfrm>
        </p:grpSpPr>
        <p:pic>
          <p:nvPicPr>
            <p:cNvPr id="5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4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21602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r"/>
            <a:r>
              <a:rPr lang="ru-RU" sz="1200" b="1" dirty="0" smtClean="0"/>
              <a:t>Продолжение таблицы</a:t>
            </a:r>
            <a:endParaRPr lang="ru-RU" sz="12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27109958"/>
              </p:ext>
            </p:extLst>
          </p:nvPr>
        </p:nvGraphicFramePr>
        <p:xfrm>
          <a:off x="714348" y="642919"/>
          <a:ext cx="7992891" cy="5521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284"/>
                <a:gridCol w="1000132"/>
                <a:gridCol w="785818"/>
                <a:gridCol w="928694"/>
                <a:gridCol w="857256"/>
                <a:gridCol w="1000132"/>
                <a:gridCol w="857256"/>
                <a:gridCol w="857256"/>
                <a:gridCol w="1104063"/>
              </a:tblGrid>
              <a:tr h="4655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КБК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вида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в 2023 году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2024 год тыс.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в 2024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году тыс.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Отклонения от плана 2024 года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к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утв-му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год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к факту 2023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Пояснения различий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5%  и более</a:t>
                      </a:r>
                    </a:p>
                  </a:txBody>
                  <a:tcPr marL="9525" marR="9525" marT="9525" marB="0" anchor="b"/>
                </a:tc>
              </a:tr>
              <a:tr h="168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гр6 = гр5 - гр4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гр7 = гр5/гр4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гр8 = гр5/гр3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1631904"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06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16 750,00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19 993,46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3 243,46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 01.01.2024 года с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преобразованием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Шкотовского района в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Шкотовский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округ (В 2023 году имущественные налоги поступали в бюджет городских и сельских поселения)</a:t>
                      </a:r>
                    </a:p>
                  </a:txBody>
                  <a:tcPr marL="9525" marR="9525" marT="9525" marB="0" anchor="b"/>
                </a:tc>
              </a:tr>
              <a:tr h="1377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1 08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2 384,77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4 704,16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604,16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197,26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*Перевыполнение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объясняется ростом рассмотренных дел в судах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общей юрисдикции, 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мировыми судьями</a:t>
                      </a:r>
                    </a:p>
                    <a:p>
                      <a:pPr algn="l" fontAlgn="b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414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в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том числе: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142 793,20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265 700,00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276 021,93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10 321,93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193,30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377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111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79 960,94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93 500,00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108 656,85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15 156,85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116,21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135,89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за счет принятия НПА о размерах арендных ставок/за счет взыскания задолженности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прошлых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3" name="Группа 3"/>
          <p:cNvGrpSpPr/>
          <p:nvPr/>
        </p:nvGrpSpPr>
        <p:grpSpPr>
          <a:xfrm>
            <a:off x="301865" y="6495845"/>
            <a:ext cx="8083336" cy="446667"/>
            <a:chOff x="399446" y="6458832"/>
            <a:chExt cx="5926253" cy="325632"/>
          </a:xfrm>
        </p:grpSpPr>
        <p:pic>
          <p:nvPicPr>
            <p:cNvPr id="5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4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00042"/>
            <a:ext cx="7024744" cy="401072"/>
          </a:xfrm>
        </p:spPr>
        <p:txBody>
          <a:bodyPr>
            <a:normAutofit/>
          </a:bodyPr>
          <a:lstStyle/>
          <a:p>
            <a:pPr algn="r"/>
            <a:r>
              <a:rPr lang="ru-RU" sz="1100" b="1" dirty="0" smtClean="0"/>
              <a:t>Продолжение таблицы</a:t>
            </a:r>
            <a:endParaRPr lang="ru-RU" sz="11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881078"/>
          <a:ext cx="8143929" cy="526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1143008"/>
                <a:gridCol w="785818"/>
                <a:gridCol w="857256"/>
                <a:gridCol w="928694"/>
                <a:gridCol w="928694"/>
                <a:gridCol w="857256"/>
                <a:gridCol w="857256"/>
                <a:gridCol w="1214443"/>
              </a:tblGrid>
              <a:tr h="448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КБК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вида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в 2023 году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2024 год тыс.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в 2024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году тыс.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Отклонения от плана 2024 года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к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утв-му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год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к факту 2023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Пояснения различий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5%  и более</a:t>
                      </a:r>
                    </a:p>
                  </a:txBody>
                  <a:tcPr marL="9525" marR="9525" marT="9525" marB="0" anchor="b"/>
                </a:tc>
              </a:tr>
              <a:tr h="1762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гр6 = гр5 - гр4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гр7 = гр5/гр4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гр8 = гр5/гр3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  <a:tr h="594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327,86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387,52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-112,48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Уменьшение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доходной части произошло ООО «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РК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«ПРИМОРЕЦ»</a:t>
                      </a:r>
                    </a:p>
                  </a:txBody>
                  <a:tcPr marL="9525" marR="9525" marT="9525" marB="0" anchor="b"/>
                </a:tc>
              </a:tr>
              <a:tr h="448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услуг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9 343,54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3 600,00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4 011,63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411,63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оказание платных услуг </a:t>
                      </a:r>
                    </a:p>
                  </a:txBody>
                  <a:tcPr marL="9525" marR="9525" marT="9525" marB="0" anchor="b"/>
                </a:tc>
              </a:tr>
              <a:tr h="594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1 14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44 728,70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34 059,74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-5 940,26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Невыполнение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плана за счет не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состоявшимися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аукционов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485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1 16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6 302,81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3 202,81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203,32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1913,42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*Увеличение за счет уплаты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штрафов, неустойки, пени, начисленных за просрочки исполнения поставщиком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обязательств,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предусмотренных МК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333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1 17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 бюджетов муниципальных районов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8 102,76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125 000,00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122 603,38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-2 396,62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1513,11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 01.01.2024 года с преобразованием Шкотовского района в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Шкотовский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округ (В 2023 году прочие неналоговые доходы поступали в бюджет городских и сельских поселений)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42844" y="6411333"/>
            <a:ext cx="8083336" cy="446667"/>
            <a:chOff x="399446" y="6458832"/>
            <a:chExt cx="5926253" cy="325632"/>
          </a:xfrm>
        </p:grpSpPr>
        <p:pic>
          <p:nvPicPr>
            <p:cNvPr id="6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2" y="6000768"/>
          <a:ext cx="8143929" cy="44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929"/>
              </a:tblGrid>
              <a:tr h="448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r>
                        <a:rPr lang="ru-RU" sz="10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В целом увеличение</a:t>
                      </a:r>
                      <a:r>
                        <a:rPr lang="ru-RU" sz="1000" b="0" i="1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 по налоговым и неналоговым доходам  2024 года  в с равнением с 2023 годом произошло, в связи с </a:t>
                      </a:r>
                      <a:r>
                        <a:rPr lang="ru-RU" sz="10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преобразованием Шкотовского района в </a:t>
                      </a:r>
                      <a:r>
                        <a:rPr lang="ru-RU" sz="1000" b="0" i="1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Шкотовский</a:t>
                      </a:r>
                      <a:r>
                        <a:rPr lang="ru-RU" sz="10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округ (в 2023 году доходы поступали в бюджет городских и сельских поселений)</a:t>
                      </a:r>
                      <a:endParaRPr lang="ru-RU" sz="1000" b="0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8171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Объем межбюджетных трансфертов в бюджет Шкотовского МО за 2024 год, тыс. руб.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391202"/>
              </p:ext>
            </p:extLst>
          </p:nvPr>
        </p:nvGraphicFramePr>
        <p:xfrm>
          <a:off x="539552" y="1124744"/>
          <a:ext cx="8133918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Группа 4"/>
          <p:cNvGrpSpPr/>
          <p:nvPr/>
        </p:nvGrpSpPr>
        <p:grpSpPr>
          <a:xfrm>
            <a:off x="107504" y="6441969"/>
            <a:ext cx="8083336" cy="446667"/>
            <a:chOff x="399446" y="6458832"/>
            <a:chExt cx="5926253" cy="325632"/>
          </a:xfrm>
        </p:grpSpPr>
        <p:pic>
          <p:nvPicPr>
            <p:cNvPr id="6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7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57606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Структура субвенций за 2024 год,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поступило всего 390 898,18 тыс. руб.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393282"/>
              </p:ext>
            </p:extLst>
          </p:nvPr>
        </p:nvGraphicFramePr>
        <p:xfrm>
          <a:off x="457834" y="894101"/>
          <a:ext cx="821862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Группа 4"/>
          <p:cNvGrpSpPr/>
          <p:nvPr/>
        </p:nvGrpSpPr>
        <p:grpSpPr>
          <a:xfrm>
            <a:off x="142844" y="6411333"/>
            <a:ext cx="8083336" cy="446667"/>
            <a:chOff x="399446" y="6458832"/>
            <a:chExt cx="5926253" cy="325632"/>
          </a:xfrm>
        </p:grpSpPr>
        <p:pic>
          <p:nvPicPr>
            <p:cNvPr id="6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5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4320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Структура субсидий и межбюджетных трансфертов за 2024 год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079281"/>
              </p:ext>
            </p:extLst>
          </p:nvPr>
        </p:nvGraphicFramePr>
        <p:xfrm>
          <a:off x="142844" y="836712"/>
          <a:ext cx="853361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42844" y="6411333"/>
            <a:ext cx="8083336" cy="446667"/>
            <a:chOff x="399446" y="6458832"/>
            <a:chExt cx="5926253" cy="325632"/>
          </a:xfrm>
        </p:grpSpPr>
        <p:pic>
          <p:nvPicPr>
            <p:cNvPr id="6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5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20880" cy="43204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Структура расходов бюджета в 2023-2024 годах,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тыс.руб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976468"/>
              </p:ext>
            </p:extLst>
          </p:nvPr>
        </p:nvGraphicFramePr>
        <p:xfrm>
          <a:off x="611560" y="980728"/>
          <a:ext cx="78488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1967135" cy="21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42844" y="6411333"/>
            <a:ext cx="8083336" cy="446667"/>
            <a:chOff x="399446" y="6458832"/>
            <a:chExt cx="5926253" cy="325632"/>
          </a:xfrm>
        </p:grpSpPr>
        <p:pic>
          <p:nvPicPr>
            <p:cNvPr id="6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7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344816" cy="5040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Исполнение бюджетов муниципальных округов Приморского края за 2024 год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(по открытым данным Электронного бюджета)</a:t>
            </a: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571500" y="928667"/>
          <a:ext cx="3786188" cy="5537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547"/>
                <a:gridCol w="946547"/>
                <a:gridCol w="946547"/>
                <a:gridCol w="946547"/>
              </a:tblGrid>
              <a:tr h="4594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муниципального округа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Доходы, тыс.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Расходы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тыс.руб.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дефицит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/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профицит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Анученский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978 198,17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981 286,99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       3 088,82   </a:t>
                      </a:r>
                    </a:p>
                  </a:txBody>
                  <a:tcPr marL="9525" marR="9525" marT="9525" marB="0" anchor="b"/>
                </a:tc>
              </a:tr>
              <a:tr h="309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Кавалеровский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1 550 831,06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1 530 982,52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19 848,54   </a:t>
                      </a:r>
                    </a:p>
                  </a:txBody>
                  <a:tcPr marL="9525" marR="9525" marT="9525" marB="0" anchor="b"/>
                </a:tc>
              </a:tr>
              <a:tr h="309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Красноармейский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1 295 469,90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1 275 546,68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19 923,22   </a:t>
                      </a:r>
                    </a:p>
                  </a:txBody>
                  <a:tcPr marL="9525" marR="9525" marT="9525" marB="0" anchor="b"/>
                </a:tc>
              </a:tr>
              <a:tr h="289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Лазовский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652 190,21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702 579,54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     50 389,33   </a:t>
                      </a:r>
                    </a:p>
                  </a:txBody>
                  <a:tcPr marL="9525" marR="9525" marT="9525" marB="0" anchor="b"/>
                </a:tc>
              </a:tr>
              <a:tr h="289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Октябрьский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1 603 423,18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1 629 143,38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     25 720,20   </a:t>
                      </a:r>
                    </a:p>
                  </a:txBody>
                  <a:tcPr marL="9525" marR="9525" marT="9525" marB="0" anchor="b"/>
                </a:tc>
              </a:tr>
              <a:tr h="289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Ольгинский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881 290,07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854 773,48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26 516,59   </a:t>
                      </a:r>
                    </a:p>
                  </a:txBody>
                  <a:tcPr marL="9525" marR="9525" marT="9525" marB="0" anchor="b"/>
                </a:tc>
              </a:tr>
              <a:tr h="309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Партизанский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2 083 194,21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2 113 630,52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     30 436,31   </a:t>
                      </a:r>
                    </a:p>
                  </a:txBody>
                  <a:tcPr marL="9525" marR="9525" marT="9525" marB="0" anchor="b"/>
                </a:tc>
              </a:tr>
              <a:tr h="309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Пограничный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1 138 289,17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1 247 397,59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  109 108,42   </a:t>
                      </a:r>
                    </a:p>
                  </a:txBody>
                  <a:tcPr marL="9525" marR="9525" marT="9525" marB="0" anchor="b"/>
                </a:tc>
              </a:tr>
              <a:tr h="289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Пожарский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1 882 103,21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1 817 191,39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64 911,82   </a:t>
                      </a:r>
                    </a:p>
                  </a:txBody>
                  <a:tcPr marL="9525" marR="9525" marT="9525" marB="0" anchor="b"/>
                </a:tc>
              </a:tr>
              <a:tr h="289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Тернейский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1 039 335,87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1 026 497,64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12 838,23   </a:t>
                      </a:r>
                    </a:p>
                  </a:txBody>
                  <a:tcPr marL="9525" marR="9525" marT="9525" marB="0" anchor="b"/>
                </a:tc>
              </a:tr>
              <a:tr h="289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Ханкайский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1 341 474,05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1 320 329,87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21 144,18   </a:t>
                      </a:r>
                    </a:p>
                  </a:txBody>
                  <a:tcPr marL="9525" marR="9525" marT="9525" marB="0" anchor="b"/>
                </a:tc>
              </a:tr>
              <a:tr h="289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Хасанский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1 816 146,92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1 876 852,79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     60 705,87   </a:t>
                      </a:r>
                    </a:p>
                  </a:txBody>
                  <a:tcPr marL="9525" marR="9525" marT="9525" marB="0" anchor="b"/>
                </a:tc>
              </a:tr>
              <a:tr h="289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Хорольский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1 589 098,25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1 550 038,76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39 059,49   </a:t>
                      </a:r>
                    </a:p>
                  </a:txBody>
                  <a:tcPr marL="9525" marR="9525" marT="9525" marB="0" anchor="b"/>
                </a:tc>
              </a:tr>
              <a:tr h="309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Черниговский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1 866 194,70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1 853 977,81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12 216,89   </a:t>
                      </a:r>
                    </a:p>
                  </a:txBody>
                  <a:tcPr marL="9525" marR="9525" marT="9525" marB="0" anchor="b"/>
                </a:tc>
              </a:tr>
              <a:tr h="289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Чугуевский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1 864 922,12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1 861 123,90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3 798,22   </a:t>
                      </a:r>
                    </a:p>
                  </a:txBody>
                  <a:tcPr marL="9525" marR="9525" marT="9525" marB="0" anchor="b"/>
                </a:tc>
              </a:tr>
              <a:tr h="309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Шкотовский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1 495 621,24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1 481 251,65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14 369,59   </a:t>
                      </a:r>
                    </a:p>
                  </a:txBody>
                  <a:tcPr marL="9525" marR="9525" marT="9525" marB="0" anchor="b"/>
                </a:tc>
              </a:tr>
              <a:tr h="289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Яковлевский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958 486,12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992 766,33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   34 280,21  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547489690"/>
              </p:ext>
            </p:extLst>
          </p:nvPr>
        </p:nvGraphicFramePr>
        <p:xfrm>
          <a:off x="4000496" y="1142984"/>
          <a:ext cx="492922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Группа 4"/>
          <p:cNvGrpSpPr/>
          <p:nvPr/>
        </p:nvGrpSpPr>
        <p:grpSpPr>
          <a:xfrm>
            <a:off x="107504" y="6435825"/>
            <a:ext cx="8297618" cy="446667"/>
            <a:chOff x="399446" y="6458832"/>
            <a:chExt cx="5926253" cy="325632"/>
          </a:xfrm>
        </p:grpSpPr>
        <p:pic>
          <p:nvPicPr>
            <p:cNvPr id="8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29123" y="928670"/>
            <a:ext cx="4143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На 01 января 2025 года в Приморском крае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6143644"/>
            <a:ext cx="4204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https://www.budget.gov.ru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/Бюджет/Расходы/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Оперативное-исполнение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по расходам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https://www.budget.gov.ru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/Бюджет/Доходы/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7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96664" y="404664"/>
            <a:ext cx="7990644" cy="59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Сведения о прогнозируемых и фактических значениях показателей социально-экономического развития Шкотовского МО за 2024 год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2844" y="6429402"/>
            <a:ext cx="8083336" cy="428598"/>
            <a:chOff x="399446" y="6458832"/>
            <a:chExt cx="5926253" cy="286355"/>
          </a:xfrm>
        </p:grpSpPr>
        <p:pic>
          <p:nvPicPr>
            <p:cNvPr id="10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76973" y="6476687"/>
              <a:ext cx="5648726" cy="233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35" y="1071544"/>
          <a:ext cx="8072493" cy="4711693"/>
        </p:xfrm>
        <a:graphic>
          <a:graphicData uri="http://schemas.openxmlformats.org/drawingml/2006/table">
            <a:tbl>
              <a:tblPr/>
              <a:tblGrid>
                <a:gridCol w="1890029"/>
                <a:gridCol w="637985"/>
                <a:gridCol w="574185"/>
                <a:gridCol w="574185"/>
                <a:gridCol w="574185"/>
                <a:gridCol w="661909"/>
                <a:gridCol w="657921"/>
                <a:gridCol w="622035"/>
                <a:gridCol w="653934"/>
                <a:gridCol w="651940"/>
                <a:gridCol w="574185"/>
              </a:tblGrid>
              <a:tr h="12756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отчет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отчет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2027 год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консервативный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базовый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консервативный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базовый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консервативный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базовый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вариант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вариант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вариант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вариант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вариант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вариант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Численность населения (на 1 января года)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чел.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21,30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21,14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21,05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20,97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21,00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20,90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20,96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20,85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20,93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млн руб.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2 232,10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3 378,10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3 728,28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3 916,38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4 020,05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4 144,68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4 375,38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4 421,41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4 810,08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Индекс промышленного производства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106,99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143,72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100,52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100,52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102,99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102,55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105,16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103,37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106,42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Объем работ, выполненных по виду деятельности "Строительство"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в ценах соответствующих лет; млн руб.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6 880,20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11 077,70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13 120,00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13 765,00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14 192,00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14 443,61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15 469,28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15 157,12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16 892,45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Ввод в действие жилых домов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кв. м общей площади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7,67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10,66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10,95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10,92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11,57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11,51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12,39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12,32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13,20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Индекс потребительских цен на товары и услуги, в среднем за год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% г/г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112,65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105,90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106,60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105,20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104,70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104,10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104,00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104,00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104,00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Прожиточный минимум в среднем на душу населения (в среднем за год), в том числе по основным социально-демографическим группам населения: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руб./мес.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16 564,00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17 106,00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18 389,00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21 102,00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21 102,00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23 419,00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23 763,00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25 107,00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25 865,00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численность безработных, зарегистрированных в органах службы занятости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х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Среднемесячная начисленная заработная плата наемных работников в организациях, у индивидуальных предпринимателей и физических лиц (среднемесячный доход от трудовой деятельности)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рублей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51 371,00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59 112,00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67 492,80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72 824,70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78 696,60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77 558,30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91 209,35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82 289,36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100 877,55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Уровень зарегистрированной безработицы (на конец года)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%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0,60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0,40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0,60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0,60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0,55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0,55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0,50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0,50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0,40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Численность безработных, зарегистрированных в государственных учреждениях службы занятости населения (на конец года)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чел.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0,31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0,23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0,23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0,23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0,22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0,22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0,21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0,21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0,20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Фонд заработной платы работников организаций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млн руб.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6 093,02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7 611,90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8 814,58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8 213,24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8 251,30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8 779,95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8 886,65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9 333,09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9 490,94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00034" y="5857892"/>
            <a:ext cx="8072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Разработка основных параметров социально-экономического развития округа проводится по двум вариантам: </a:t>
            </a:r>
          </a:p>
          <a:p>
            <a:r>
              <a:rPr lang="ru-RU" sz="1000" dirty="0" smtClean="0"/>
              <a:t>первый вариант (инерционный) показывает сложившуюся тенденцию развития округа</a:t>
            </a:r>
            <a:r>
              <a:rPr lang="en-US" sz="1000" dirty="0" smtClean="0"/>
              <a:t>;</a:t>
            </a:r>
            <a:r>
              <a:rPr lang="ru-RU" sz="1000" dirty="0" smtClean="0"/>
              <a:t> </a:t>
            </a:r>
          </a:p>
          <a:p>
            <a:r>
              <a:rPr lang="ru-RU" sz="1000" dirty="0" smtClean="0"/>
              <a:t>второй вариант (умеренно оптимистический) предполагает улучшение в основных сферах экономики.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9340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0034" y="642918"/>
            <a:ext cx="8072494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spcAft>
                <a:spcPts val="625"/>
              </a:spcAft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Расходы бюджета округа в разрезе главных распорядителей бюджетных</a:t>
            </a:r>
          </a:p>
          <a:p>
            <a:pPr algn="ctr" eaLnBrk="1" hangingPunct="1"/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средств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 2023 2024 годах, тыс. руб., доля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 %</a:t>
            </a:r>
          </a:p>
        </p:txBody>
      </p:sp>
      <p:graphicFrame>
        <p:nvGraphicFramePr>
          <p:cNvPr id="205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7812"/>
              </p:ext>
            </p:extLst>
          </p:nvPr>
        </p:nvGraphicFramePr>
        <p:xfrm>
          <a:off x="500034" y="2636912"/>
          <a:ext cx="4121150" cy="367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4" name="Лист" r:id="rId3" imgW="7324805" imgH="6486568" progId="Excel.Sheet.12">
                  <p:embed/>
                </p:oleObj>
              </mc:Choice>
              <mc:Fallback>
                <p:oleObj name="Лист" r:id="rId3" imgW="7324805" imgH="6486568" progId="Excel.Sheet.12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2636912"/>
                        <a:ext cx="4121150" cy="367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63688" y="4077072"/>
            <a:ext cx="1415650" cy="56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ru-RU" altLang="ru-RU" sz="1400" b="1" dirty="0" smtClean="0">
                <a:solidFill>
                  <a:srgbClr val="10253E"/>
                </a:solidFill>
                <a:latin typeface="Times New Roman" pitchFamily="18" charset="0"/>
              </a:rPr>
              <a:t>Всего расходы -100%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10253E"/>
                </a:solidFill>
                <a:latin typeface="Times New Roman" pitchFamily="18" charset="0"/>
              </a:rPr>
              <a:t> 1 258 053,04  </a:t>
            </a:r>
            <a:endParaRPr lang="ru-RU" altLang="ru-RU" sz="1400" b="1" dirty="0">
              <a:solidFill>
                <a:srgbClr val="10253E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rgbClr val="10253E"/>
                </a:solidFill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515142"/>
              </p:ext>
            </p:extLst>
          </p:nvPr>
        </p:nvGraphicFramePr>
        <p:xfrm>
          <a:off x="4603778" y="2636912"/>
          <a:ext cx="3968750" cy="384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5" name="Лист" r:id="rId5" imgW="7324805" imgH="7058110" progId="Excel.Sheet.12">
                  <p:embed/>
                </p:oleObj>
              </mc:Choice>
              <mc:Fallback>
                <p:oleObj name="Лист" r:id="rId5" imgW="7324805" imgH="7058110" progId="Excel.Sheet.12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78" y="2636912"/>
                        <a:ext cx="3968750" cy="3849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92112" y="3679603"/>
            <a:ext cx="21336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ts val="3363"/>
              </a:lnSpc>
            </a:pPr>
            <a:endParaRPr lang="ru-RU" altLang="ru-RU" sz="2300" b="1" dirty="0">
              <a:solidFill>
                <a:srgbClr val="10253E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10253E"/>
                </a:solidFill>
                <a:latin typeface="Times New Roman" pitchFamily="18" charset="0"/>
              </a:rPr>
              <a:t>Всего расходы –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10253E"/>
                </a:solidFill>
                <a:latin typeface="Times New Roman" pitchFamily="18" charset="0"/>
              </a:rPr>
              <a:t> 100%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10253E"/>
                </a:solidFill>
                <a:latin typeface="Times New Roman" pitchFamily="18" charset="0"/>
              </a:rPr>
              <a:t>1 481 251,67</a:t>
            </a:r>
            <a:endParaRPr lang="ru-RU" altLang="ru-RU" sz="1400" b="1" dirty="0">
              <a:solidFill>
                <a:srgbClr val="10253E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rgbClr val="10253E"/>
                </a:solidFill>
                <a:latin typeface="Times New Roman" pitchFamily="18" charset="0"/>
              </a:rPr>
              <a:t>тыс. рублей</a:t>
            </a:r>
          </a:p>
        </p:txBody>
      </p:sp>
      <p:grpSp>
        <p:nvGrpSpPr>
          <p:cNvPr id="2" name="Группа 9"/>
          <p:cNvGrpSpPr/>
          <p:nvPr/>
        </p:nvGrpSpPr>
        <p:grpSpPr>
          <a:xfrm>
            <a:off x="5143504" y="1357298"/>
            <a:ext cx="3024812" cy="1170576"/>
            <a:chOff x="84799" y="3867910"/>
            <a:chExt cx="3024812" cy="117057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84799" y="3867910"/>
              <a:ext cx="3024812" cy="1170576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84799" y="3867910"/>
              <a:ext cx="3024812" cy="11705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6518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i="1" kern="1200" dirty="0" smtClean="0"/>
                <a:t>2024 год</a:t>
              </a:r>
              <a:endParaRPr lang="ru-RU" sz="2800" b="1" i="1" kern="1200" dirty="0"/>
            </a:p>
          </p:txBody>
        </p:sp>
      </p:grpSp>
      <p:grpSp>
        <p:nvGrpSpPr>
          <p:cNvPr id="5" name="Группа 12"/>
          <p:cNvGrpSpPr/>
          <p:nvPr/>
        </p:nvGrpSpPr>
        <p:grpSpPr>
          <a:xfrm>
            <a:off x="899592" y="1357298"/>
            <a:ext cx="3024812" cy="1170576"/>
            <a:chOff x="84799" y="3867910"/>
            <a:chExt cx="3024812" cy="117057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Прямоугольник 13"/>
            <p:cNvSpPr/>
            <p:nvPr/>
          </p:nvSpPr>
          <p:spPr>
            <a:xfrm>
              <a:off x="84799" y="3867910"/>
              <a:ext cx="3024812" cy="1170576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84799" y="3867910"/>
              <a:ext cx="3024812" cy="11705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6518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i="1" kern="1200" dirty="0" smtClean="0"/>
                <a:t>2023 год</a:t>
              </a:r>
              <a:endParaRPr lang="ru-RU" sz="2800" b="1" i="1" kern="1200" dirty="0"/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7199725" y="5589240"/>
            <a:ext cx="36004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03793" y="6029672"/>
            <a:ext cx="36004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458912" y="3140968"/>
            <a:ext cx="424901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555776" y="2780928"/>
            <a:ext cx="864096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131840" y="5733256"/>
            <a:ext cx="288032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27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29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524006"/>
          </a:xfrm>
          <a:solidFill>
            <a:schemeClr val="lt1">
              <a:hueOff val="0"/>
              <a:satOff val="0"/>
              <a:lumOff val="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Расходы. Анализ показателей расходов бюджета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за 2023-2024 годы по разделам, тыс. руб.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83830812"/>
              </p:ext>
            </p:extLst>
          </p:nvPr>
        </p:nvGraphicFramePr>
        <p:xfrm>
          <a:off x="714348" y="928670"/>
          <a:ext cx="7920880" cy="255005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888738"/>
                <a:gridCol w="1279614"/>
                <a:gridCol w="1584176"/>
                <a:gridCol w="1584176"/>
                <a:gridCol w="1584176"/>
              </a:tblGrid>
              <a:tr h="153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Исполнено в 2023 году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Доля в расходах 2023 года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Исполнено в 2024 году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Доля в расходах 2024 года (%)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3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3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Расходы всего в том числе: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1 258 053,04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1 481 251,67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3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163 365,07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12,99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177 803,89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3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2 434,35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12 659,00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3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199 411,68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15,85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160 696,64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10,85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3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Жилищно- коммунальное хозяйство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23 976,74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1,91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105 464,18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7,12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3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694 879,23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55,23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699 279,94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47,21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3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Здравоохранение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251,25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3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57 623,48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4,58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62 644,38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4,23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3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13 364,38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1,06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17 432,73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1,18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3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4 700,00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7 525,19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3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24,47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17,39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0,001 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3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Культура и  кинематография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74 531,56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5,92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109 733,99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7,41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3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23 490,83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1,87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127 694,34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8,62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69831070"/>
              </p:ext>
            </p:extLst>
          </p:nvPr>
        </p:nvGraphicFramePr>
        <p:xfrm>
          <a:off x="3779912" y="2892309"/>
          <a:ext cx="482453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177222"/>
              </p:ext>
            </p:extLst>
          </p:nvPr>
        </p:nvGraphicFramePr>
        <p:xfrm>
          <a:off x="-1116632" y="2862153"/>
          <a:ext cx="482453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86197" y="6450479"/>
            <a:ext cx="8083336" cy="446667"/>
            <a:chOff x="399446" y="6458832"/>
            <a:chExt cx="5926253" cy="325632"/>
          </a:xfrm>
        </p:grpSpPr>
        <p:pic>
          <p:nvPicPr>
            <p:cNvPr id="10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2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6389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Программный бюджет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Муниципальные программы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838998"/>
              </p:ext>
            </p:extLst>
          </p:nvPr>
        </p:nvGraphicFramePr>
        <p:xfrm>
          <a:off x="539552" y="1880828"/>
          <a:ext cx="7992888" cy="460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6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39552" y="1196752"/>
            <a:ext cx="806489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</a:rPr>
              <a:t>Муниципальная программа </a:t>
            </a:r>
            <a:r>
              <a:rPr lang="ru-RU" sz="1100" b="1" dirty="0">
                <a:solidFill>
                  <a:schemeClr val="tx1"/>
                </a:solidFill>
              </a:rPr>
              <a:t>– это документ стратегического планирования, и ресурсам для обеспечения эффективного достижения целей и решения задач социально экономического развития </a:t>
            </a:r>
            <a:r>
              <a:rPr lang="ru-RU" sz="1100" b="1" dirty="0" smtClean="0">
                <a:solidFill>
                  <a:schemeClr val="tx1"/>
                </a:solidFill>
              </a:rPr>
              <a:t>территории </a:t>
            </a:r>
            <a:r>
              <a:rPr lang="ru-RU" sz="1100" b="1" dirty="0">
                <a:solidFill>
                  <a:schemeClr val="tx1"/>
                </a:solidFill>
              </a:rPr>
              <a:t>содержащий комплекс планируемых мероприятий, взаимоувязанных по задачам, срокам осуществления, исполнителям и ресурсам для обеспечения эффективного достижения целей и решения задач социально экономического развития </a:t>
            </a:r>
            <a:r>
              <a:rPr lang="ru-RU" sz="1100" b="1" dirty="0" smtClean="0">
                <a:solidFill>
                  <a:schemeClr val="tx1"/>
                </a:solidFill>
              </a:rPr>
              <a:t>территории, определяющий: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100" b="1" i="1" dirty="0" smtClean="0">
                <a:solidFill>
                  <a:schemeClr val="tx1"/>
                </a:solidFill>
              </a:rPr>
              <a:t>Цели и задачи бюджетной политики в определенной сфере;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100" b="1" i="1" dirty="0" smtClean="0">
                <a:solidFill>
                  <a:schemeClr val="tx1"/>
                </a:solidFill>
              </a:rPr>
              <a:t>Способы их достижения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100" b="1" i="1" dirty="0" smtClean="0">
                <a:solidFill>
                  <a:schemeClr val="tx1"/>
                </a:solidFill>
              </a:rPr>
              <a:t>Примерные объемы используемых финансовых ресурсов</a:t>
            </a:r>
            <a:endParaRPr lang="ru-RU" sz="1100" b="1" i="1" dirty="0">
              <a:solidFill>
                <a:schemeClr val="tx1"/>
              </a:solidFill>
            </a:endParaRPr>
          </a:p>
          <a:p>
            <a:pPr algn="ctr"/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/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708920"/>
            <a:ext cx="43924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</a:rPr>
              <a:t>В 2024 году в Шкотовском МО действовали 16 муниципальных программ</a:t>
            </a:r>
          </a:p>
          <a:p>
            <a:pPr algn="ctr"/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69614510"/>
              </p:ext>
            </p:extLst>
          </p:nvPr>
        </p:nvGraphicFramePr>
        <p:xfrm>
          <a:off x="3131840" y="5892989"/>
          <a:ext cx="4814372" cy="563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>
            <a:off x="3635896" y="5601730"/>
            <a:ext cx="0" cy="419558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868144" y="5576750"/>
            <a:ext cx="0" cy="432048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812360" y="5589240"/>
            <a:ext cx="0" cy="432048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Uzer\Desktop\образцы отчета\th-250719141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4" y="5880187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Temp\9d0ee06c-2c09-4dc2-9641-521b5cf3fef8_набор иконок в одном стиле.zip.ef8\Иконки\PNG\PNG_icons_national_projects\icon_n (4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2" y="3861048"/>
            <a:ext cx="633794" cy="63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Temp\7406ca72-9a65-4e7e-aa0e-01110bb0370f_набор иконок в одном стиле.zip.70f\Иконки\PNG\PNG_icons_national_projects\icon_n (6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20122"/>
            <a:ext cx="720080" cy="7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Temp\3d2545da-e011-4154-813b-28f4dbf163dd_набор иконок в одном стиле.zip.3dd\Иконки\PNG\PNG_icons_national_projects\icon_n (8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649082" cy="60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Temp\fd38b1c7-0798-4076-85c7-2b2b1135f44c_набор иконок в одном стиле.zip.44c\Иконки\PNG\PNG_icons_national_projects\icon_n (5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83869"/>
            <a:ext cx="583987" cy="63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Temp\5c143fdf-3638-4105-a7cd-45b1ae039eaf_набор иконок в одном стиле.zip.eaf\Иконки\PNG\PNG_icons_national_projects\icon_n (10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85" y="4983869"/>
            <a:ext cx="720080" cy="71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Temp\779d0a0b-625e-49f7-bd3f-4b5970907a10_набор иконок в одном стиле.zip.a10\Иконки\PNG\PNG_icons_national_projects\icon_n (11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31" y="4996359"/>
            <a:ext cx="662189" cy="5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15304" cy="35719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Достижение показателей в разрезе муниципальных программ и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</a:rPr>
              <a:t>непрогроммного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направления Шкотовского МО в 2024 году, тыс.руб.</a:t>
            </a:r>
            <a:endParaRPr lang="ru-RU" sz="1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714356"/>
          <a:ext cx="8143931" cy="841248"/>
        </p:xfrm>
        <a:graphic>
          <a:graphicData uri="http://schemas.openxmlformats.org/drawingml/2006/table">
            <a:tbl>
              <a:tblPr/>
              <a:tblGrid>
                <a:gridCol w="4857784"/>
                <a:gridCol w="1214446"/>
                <a:gridCol w="857256"/>
                <a:gridCol w="1214445"/>
              </a:tblGrid>
              <a:tr h="665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План с учетом внесенных изменений на 2024 год (декабрь 2024)Решение №37-МПА от 24.12.2024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в 2024 году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% исполнения к Плану с учетом внесенных изменений на 2024 год (декабрь 2024)Решение №37-МПА от 24.12.2024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5=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3*100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500174"/>
          <a:ext cx="8143934" cy="142876"/>
        </p:xfrm>
        <a:graphic>
          <a:graphicData uri="http://schemas.openxmlformats.org/drawingml/2006/table">
            <a:tbl>
              <a:tblPr/>
              <a:tblGrid>
                <a:gridCol w="4857784"/>
                <a:gridCol w="1214446"/>
                <a:gridCol w="857256"/>
                <a:gridCol w="1214448"/>
              </a:tblGrid>
              <a:tr h="142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Всего расходов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1 515 605,69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1 481 251,65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97,73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643050"/>
          <a:ext cx="8143932" cy="4004371"/>
        </p:xfrm>
        <a:graphic>
          <a:graphicData uri="http://schemas.openxmlformats.org/drawingml/2006/table">
            <a:tbl>
              <a:tblPr/>
              <a:tblGrid>
                <a:gridCol w="4857784"/>
                <a:gridCol w="1214446"/>
                <a:gridCol w="857256"/>
                <a:gridCol w="1214446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Итого расходы по муниципальным программам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1 131 308,05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1 117 475,70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98,78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МП "Формирование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здорового образа жизни и профилактика заболеваний в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Шкотовском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округе на 2021-2027 годы"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1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МП "Развитие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образования Шкотовского муниципального округа" на 2024 – 2027 годы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701 181,83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701 091,17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99,99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МП "Социальная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поддержка населения Шкотовского муниципального округа на 2023-2027 годы"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18 765,30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16 448,92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87,66*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МП "Развитие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культуры Шкотовского муниципального округа Приморского края на 2021-2027 годы"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107 677,23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107 283,52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99,63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МП "Обеспечение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доступным жильем и качественными услугами жилищно-коммунального хозяйства населения Шкотовского округа на 2020-2027 годы"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71 962,45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67 997,70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94,49**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5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МП "Защита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населения и территории от чрезвычайных ситуаций, обеспечение пожарной безопасности и безопасности людей на водных объектах Шкотовского муниципального округа"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10 689,64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10 259,97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95,98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МП "Развитие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физической культуры и спорта в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Шкотовском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округе  на 2020-2027 годы"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17 518,91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17 432,72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99,51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2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МП Шкотовского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муниципального округа "Информационное общество" на 2020-2027 годы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9 697,65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9 670,65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99,72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3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МП "Развитие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транспортного комплекса Шкотовского муниципального округа на 2022-2027 годы"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163 045,59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156 522,40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МП "</a:t>
                      </a:r>
                      <a:r>
                        <a:rPr lang="ru-RU" sz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Энергоэффективность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, развитие газоснабжения и энергетики в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Шкотовском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округе на 2020-2027 годы"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8 528,55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8 527,75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99,99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МП "Комплексные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кадастровые работы на территории Шкотовского муниципального округа Приморского края на период 2024-2027 годы"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553,57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553,57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МП "Развитие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и поддержка малого и среднего предпринимательства в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Шкотовском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округе на 2021-2027 годы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4,02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4,02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7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МП Шкотовского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муниципального округа "Безопасный город" на 2024-2027 годы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164,00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164,00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МП "Патриотическое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воспитание граждан, реализация государственной национальной политики и развитие институтов гражданского общества на территории Приморского края" на 2020-2027 годы"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2 450,47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2 450,47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57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МП "Формирование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современной городской среды Шкотовского муниципального округа" на 2024-2027 годы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18 746,43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18 746,43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МП "Противодействие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коррупции в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Шкотовском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округе на 2022-2025 годы"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22,41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22,41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0034" y="5715016"/>
            <a:ext cx="821537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800" dirty="0" smtClean="0">
                <a:latin typeface="Times New Roman" pitchFamily="18" charset="0"/>
                <a:ea typeface="Calibri"/>
                <a:cs typeface="Times New Roman" pitchFamily="18" charset="0"/>
              </a:rPr>
              <a:t>Отклонение более 5% сложилось</a:t>
            </a:r>
            <a:r>
              <a:rPr lang="en-US" sz="800" dirty="0" smtClean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800" dirty="0" smtClean="0">
                <a:latin typeface="Times New Roman" pitchFamily="18" charset="0"/>
                <a:ea typeface="Calibri"/>
                <a:cs typeface="Times New Roman" pitchFamily="18" charset="0"/>
              </a:rPr>
              <a:t>*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2 225,64 тыс. рублей не исполнено (или 20,66%) Субвенция на социальную поддержку детей, оставшихся без попечения родителей, и лиц, принявших на воспитание в семью детей, оставшихся без попечения родителей. Сложилась экономия, расходы производились по фактической потребности. ** 1 590,91 тыс. рублей не исполнено (или 6,61%)  по обеспечению детей-сирот и детей, оставшихся без попечения родителей, лиц из числа детей-сирот и детей, оставшихся без попечения родителей, жилыми помещениями,  за счет средств краевого бюджета. Не исполнены бюджетные назначения виду отсутствия коммерческих предложений; 1 065,44 тыс. рублей не исполнено (или 23,80%) по мероприятию по обустройству и содержанию контейнерных площадок временного размещения ТКО., кассовый расход осуществляется с января 2025 года.</a:t>
            </a:r>
          </a:p>
          <a:p>
            <a:pPr>
              <a:lnSpc>
                <a:spcPct val="115000"/>
              </a:lnSpc>
            </a:pPr>
            <a:endParaRPr lang="ru-RU" sz="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5643578"/>
          <a:ext cx="8143932" cy="141915"/>
        </p:xfrm>
        <a:graphic>
          <a:graphicData uri="http://schemas.openxmlformats.org/drawingml/2006/table">
            <a:tbl>
              <a:tblPr/>
              <a:tblGrid>
                <a:gridCol w="4857784"/>
                <a:gridCol w="1214446"/>
                <a:gridCol w="857256"/>
                <a:gridCol w="1214446"/>
              </a:tblGrid>
              <a:tr h="141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Непрограммные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направления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384 297,64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363 775,95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94,66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21" marR="2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9" name="Группа 4"/>
          <p:cNvGrpSpPr/>
          <p:nvPr/>
        </p:nvGrpSpPr>
        <p:grpSpPr>
          <a:xfrm>
            <a:off x="142844" y="6411333"/>
            <a:ext cx="8083336" cy="446667"/>
            <a:chOff x="399446" y="6458832"/>
            <a:chExt cx="5926253" cy="325632"/>
          </a:xfrm>
        </p:grpSpPr>
        <p:pic>
          <p:nvPicPr>
            <p:cNvPr id="10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Расходы бюджета в разрезе муниципальных программ, подпрограмм, основным мероприятиям и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непрограммным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направлениям в 2024 году , в тыс.руб.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071546"/>
          <a:ext cx="7929618" cy="5119524"/>
        </p:xfrm>
        <a:graphic>
          <a:graphicData uri="http://schemas.openxmlformats.org/drawingml/2006/table">
            <a:tbl>
              <a:tblPr/>
              <a:tblGrid>
                <a:gridCol w="2857520"/>
                <a:gridCol w="785819"/>
                <a:gridCol w="1143008"/>
                <a:gridCol w="642942"/>
                <a:gridCol w="1500198"/>
                <a:gridCol w="1000131"/>
              </a:tblGrid>
              <a:tr h="80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в 2023 году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План с учетом внесенных изменений на 2024 год (декабрь 2024)Решение №37-МПА от 24.12.2024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Исполнено в 2024 году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% исполнения к Плану с учетом внесенных изменений на 2024 год (декабрь 2024)Решение №37-МПА от 24.12.2024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% исполнения к факту 2023 года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5=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3*100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6=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2*100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5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"Формирование здорового образа жизни и профилактика заболеваний в Шкотовском муниципальном округе на 2021-2027 годы"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251,25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119,40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 "Укрепление общественного здоровья в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Шкотовском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округе на 2021-2027 годы"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251,25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119,40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"Организация мероприятий, направленных на борьбу с социально-значимыми заболеваниями"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251,25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119,40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медико-гигиенического воспитания по профилактике заболеваний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251,25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119,40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образования Шкотовского муниципального округа" на 2024 – 2027 годы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698 121,22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701 181,84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701 091,17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99,99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100,43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"Развитие системы дошкольного образования"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156 110,05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190 303,51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190 303,30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121,90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"Реализация образовательных программ дошкольного образования"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156 110,05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190 303,51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190 303,30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121,90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деятельности (оказание услуг, выполнение работ) муниципальных учреждений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77 755,04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99 393,73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99 393,73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127,83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Расходы по оплате договоров на выполнение работ, оказание услуг, связанных с капитальным ремонтом нефинансовых активов, полученных в аренду или безвозмездное пользование, закрепленных за муниципальными учреждениями на праве оперативного управления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270,00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1 876,55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1 876,34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99,99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694,94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Приморского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78 085,01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89 033,23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89 033,23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114,02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6143644"/>
          <a:ext cx="7929618" cy="348776"/>
        </p:xfrm>
        <a:graphic>
          <a:graphicData uri="http://schemas.openxmlformats.org/drawingml/2006/table">
            <a:tbl>
              <a:tblPr/>
              <a:tblGrid>
                <a:gridCol w="2902807"/>
                <a:gridCol w="778802"/>
                <a:gridCol w="1132803"/>
                <a:gridCol w="637201"/>
                <a:gridCol w="1486803"/>
                <a:gridCol w="991202"/>
              </a:tblGrid>
              <a:tr h="348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"Реализация образовательных программ общего образования"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340 104,25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445 813,25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445 794,64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131,08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42844" y="6411333"/>
            <a:ext cx="8083336" cy="446667"/>
            <a:chOff x="399446" y="6458832"/>
            <a:chExt cx="5926253" cy="325632"/>
          </a:xfrm>
        </p:grpSpPr>
        <p:pic>
          <p:nvPicPr>
            <p:cNvPr id="6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2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357166"/>
            <a:ext cx="2071702" cy="23825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r"/>
            <a:r>
              <a:rPr lang="ru-RU" sz="1200" b="1" dirty="0" smtClean="0"/>
              <a:t>(продолжение таблицы)</a:t>
            </a:r>
            <a:endParaRPr lang="ru-RU" sz="1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642918"/>
          <a:ext cx="8001056" cy="5476304"/>
        </p:xfrm>
        <a:graphic>
          <a:graphicData uri="http://schemas.openxmlformats.org/drawingml/2006/table">
            <a:tbl>
              <a:tblPr/>
              <a:tblGrid>
                <a:gridCol w="3714776"/>
                <a:gridCol w="785818"/>
                <a:gridCol w="857256"/>
                <a:gridCol w="642942"/>
                <a:gridCol w="1000132"/>
                <a:gridCol w="1000132"/>
              </a:tblGrid>
              <a:tr h="142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5=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3*100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6=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2*100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"Реализация образовательных программ общего образования"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322 303,04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421 559,85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421 541,24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130,79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2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профессиональных образовательных организаций субъектов Российской Федерации, г. Байконура и федеральной территории "Сириус", муниципальных общеобразовательных организаций и профессиональных образовательных организаций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351,54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351,54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2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 бюджетам муниципальных образований на 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14 764,68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23 858,64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23 858,64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161,59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деятельности (оказание услуг, выполнение работ) муниципальных учреждений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114 967,72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144 932,89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144 932,89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126,06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1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Расходы по оплате договоров на выполнение работ, оказание услуг, связанных с капитальным ремонтом нефинансовых активов, полученных в аренду или безвозмездное пользование, закрепленных за муниципальными учреждениями на праве оперативного управления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6 514,45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37 649,10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37 630,49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99,95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577,65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на 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общего, дополнительного образования детей в муниципальных образовательных организациях Приморского края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186 056,19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214 767,68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214 767,68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115,43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"Создание условий для получения качественного общего образования"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17 801,21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21 603,20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21 603,20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121,36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бюджетным учреждениям на питание обучающихся, мобилизованных граждан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762,71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762,71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147" marR="21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муниципальных образований Приморского края на обеспечение бесплатным питанием детей, обучающихся в муниципальных образовательных организациях Приморского края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5 330,19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6 047,09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6 047,09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113,45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муниципальных образований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12 471,02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14 793,40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14 793,40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118,62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6143644"/>
          <a:ext cx="8001056" cy="411544"/>
        </p:xfrm>
        <a:graphic>
          <a:graphicData uri="http://schemas.openxmlformats.org/drawingml/2006/table">
            <a:tbl>
              <a:tblPr/>
              <a:tblGrid>
                <a:gridCol w="3714776"/>
                <a:gridCol w="785818"/>
                <a:gridCol w="857256"/>
                <a:gridCol w="642942"/>
                <a:gridCol w="1000132"/>
                <a:gridCol w="1000132"/>
              </a:tblGrid>
              <a:tr h="411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Реализация проектов инициативного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бюджетирования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по направлению "Молодежный бюджет" ("Здравствуй, школа!" МБОУ "СОШ № 15. пос. </a:t>
                      </a:r>
                      <a:r>
                        <a:rPr lang="ru-RU" sz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Штыково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")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1 192,50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1 192,50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6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024744" cy="214314"/>
          </a:xfrm>
        </p:spPr>
        <p:txBody>
          <a:bodyPr>
            <a:normAutofit fontScale="90000"/>
          </a:bodyPr>
          <a:lstStyle/>
          <a:p>
            <a:pPr algn="r"/>
            <a:r>
              <a:rPr lang="ru-RU" sz="1200" b="1" dirty="0" smtClean="0"/>
              <a:t>(продолжение таблицы)</a:t>
            </a:r>
            <a:endParaRPr lang="ru-RU" sz="1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714356"/>
          <a:ext cx="8143931" cy="4855225"/>
        </p:xfrm>
        <a:graphic>
          <a:graphicData uri="http://schemas.openxmlformats.org/drawingml/2006/table">
            <a:tbl>
              <a:tblPr/>
              <a:tblGrid>
                <a:gridCol w="3815175"/>
                <a:gridCol w="660319"/>
                <a:gridCol w="733688"/>
                <a:gridCol w="807056"/>
                <a:gridCol w="1100531"/>
                <a:gridCol w="1027162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5=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3*100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6=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2*100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из местного бюджета на реализацию проектов инициативного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бюджетирования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по направлению "Молодежный бюджет" ("Здравствуй, школа!" МБОУ "СОШ № 15. пос. </a:t>
                      </a:r>
                      <a:r>
                        <a:rPr lang="ru-RU" sz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Штыково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«)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12,05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12,05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Реализация проектов инициативного бюджетирования по направлению "Молодежный бюджет" ("Благоустройство Школьного двора МБОУ "СОШ № 25 с. Романовка")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1 215,00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1 215,00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 из местного бюджета на реализацию проектов инициативного бюджетирования по направлению "Молодежный бюджет" ("Благоустройство Школьного двора МБОУ "СОШ № 25 с. Романовка")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230,65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230,65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"Развитие системы воспитания, дополнительного образования, отдыха, оздоровления и занятости детей и подростков Шкотовского муниципального округа"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9 672,58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15 887,87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15 887,87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164,26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"Реализация образовательных программ дополнительного образования"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5 669,32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10 105,90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10 105,90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178,26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деятельности (оказание услуг, выполнение работ) муниципальных учреждений (ДЮСШ)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5 669,32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10 105,90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10 105,90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178,26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"Развитие системы отдыха, оздоровления и занятости детей и подростков на территории Шкотовского муниципального округа"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3 807,67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5 176,97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5 176,97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135,96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отдыха, оздоровления и занятости детей и подростков на территории Шкотовского муниципального округа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1 740,37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2 643,05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2 643,05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151,87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2" marR="25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Субвенции на обеспечения оздоровления и отдыха детей Приморского края (за исключением организации отдыха детей в каникулярное время)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2 067,30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2 533,92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2 533,92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122,57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"Реализация мероприятий, направленных на привлечение детей и молодежи к участию в районных и краевых массовых  мероприятиях и повышение качества жизни детей"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195,59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605,00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605,00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309,32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Проведение мероприятий для детей и молодежи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195,59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605,00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605,00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309,32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"Совершенствование управления системой образования"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30 660,70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45 865,25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45 793,40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99,84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149,36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"Обеспечение деятельности Муниципального казенного учреждения "Управление образованием"  Шкотовского муниципального округа"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30 648,70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45 185,52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45 152,18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99,93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147,32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5572140"/>
          <a:ext cx="8143931" cy="901686"/>
        </p:xfrm>
        <a:graphic>
          <a:graphicData uri="http://schemas.openxmlformats.org/drawingml/2006/table">
            <a:tbl>
              <a:tblPr/>
              <a:tblGrid>
                <a:gridCol w="3857652"/>
                <a:gridCol w="642942"/>
                <a:gridCol w="714380"/>
                <a:gridCol w="785818"/>
                <a:gridCol w="1134156"/>
                <a:gridCol w="1008983"/>
              </a:tblGrid>
              <a:tr h="420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"Развитие кадрового потенциала в образовательных организациях Шкотовского муниципального округа"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12,00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679,73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641,22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94,33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5343,50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0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мер социальной поддержки педагогическим работникам муниципальных бюджетных учреждений Шкотовского муниципального округа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473,73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459,73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97,04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786446" y="357166"/>
            <a:ext cx="2071702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 таблицы)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8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642918"/>
            <a:ext cx="7024744" cy="214314"/>
          </a:xfrm>
        </p:spPr>
        <p:txBody>
          <a:bodyPr>
            <a:normAutofit fontScale="90000"/>
          </a:bodyPr>
          <a:lstStyle/>
          <a:p>
            <a:pPr algn="r"/>
            <a:r>
              <a:rPr lang="ru-RU" sz="1000" b="1" dirty="0" smtClean="0"/>
              <a:t>(Продолжение таблицы)</a:t>
            </a:r>
            <a:endParaRPr lang="ru-RU" sz="1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928670"/>
          <a:ext cx="8143932" cy="4056231"/>
        </p:xfrm>
        <a:graphic>
          <a:graphicData uri="http://schemas.openxmlformats.org/drawingml/2006/table">
            <a:tbl>
              <a:tblPr/>
              <a:tblGrid>
                <a:gridCol w="3571899"/>
                <a:gridCol w="857256"/>
                <a:gridCol w="857256"/>
                <a:gridCol w="714380"/>
                <a:gridCol w="1071570"/>
                <a:gridCol w="1071571"/>
              </a:tblGrid>
              <a:tr h="126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Материальная поддержка студентов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12,00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96,00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71,49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74,47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595,75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Материальная поддержка педагогов, выпускники которых получили от 80-100 баллов по результатам сдачи ЕГЭ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110,00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110,00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Реализация национального проекта "Образование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161 573,64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3 311,96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3 311,96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2,05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"Модернизация школьных систем образования в Приморском крае"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155 658,19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Реализация мероприятий по модернизации школьных систем образования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150 988,44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 из местного бюджета на реализацию мероприятий по модернизации школьных систем образования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4 669,75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latin typeface="Times New Roman"/>
                          <a:ea typeface="Times New Roman"/>
                          <a:cs typeface="Times New Roman"/>
                        </a:rPr>
                        <a:t>Федеральный проект "Учитель будущего"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245,00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Компенсационные выплаты за найм жилого помещения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245,00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"Успех каждого ребенка"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2 328,46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5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образовательных организациях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2 258,61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3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из местного бюджета 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образовательных организациях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69,85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региональный проект "Патриотическое воспитание граждан Российской Федерации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356,99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2 141,96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2 141,96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600,01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5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356,99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2 141,96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2 141,96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600,01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5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"Современная школа"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2 985,00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1 170,00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1 170,00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39,20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5000636"/>
          <a:ext cx="8143932" cy="998930"/>
        </p:xfrm>
        <a:graphic>
          <a:graphicData uri="http://schemas.openxmlformats.org/drawingml/2006/table">
            <a:tbl>
              <a:tblPr/>
              <a:tblGrid>
                <a:gridCol w="3571900"/>
                <a:gridCol w="857256"/>
                <a:gridCol w="857256"/>
                <a:gridCol w="732553"/>
                <a:gridCol w="1062170"/>
                <a:gridCol w="1062797"/>
              </a:tblGrid>
              <a:tr h="578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муниципальных образований Приморского края на 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 Приморского края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2 985,00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1 170,00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1 170,00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39,20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"Социальная поддержка населения Шкотовского муниципального округа на 2023-2027 годы"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18 305,38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18 765,31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16 448,92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87,66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89,86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5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"Социальная поддержка семей и детей"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15 493,56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14 323,67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12 098,02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84,46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78,08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714356"/>
          <a:ext cx="8143932" cy="214314"/>
        </p:xfrm>
        <a:graphic>
          <a:graphicData uri="http://schemas.openxmlformats.org/drawingml/2006/table">
            <a:tbl>
              <a:tblPr/>
              <a:tblGrid>
                <a:gridCol w="3571900"/>
                <a:gridCol w="857256"/>
                <a:gridCol w="857256"/>
                <a:gridCol w="714380"/>
                <a:gridCol w="1071570"/>
                <a:gridCol w="1071570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5=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3*100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6=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2*100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6000768"/>
          <a:ext cx="8143932" cy="423292"/>
        </p:xfrm>
        <a:graphic>
          <a:graphicData uri="http://schemas.openxmlformats.org/drawingml/2006/table">
            <a:tbl>
              <a:tblPr/>
              <a:tblGrid>
                <a:gridCol w="3571900"/>
                <a:gridCol w="857256"/>
                <a:gridCol w="857256"/>
                <a:gridCol w="714380"/>
                <a:gridCol w="1062087"/>
                <a:gridCol w="1081053"/>
              </a:tblGrid>
              <a:tr h="42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"Меры социальной поддержки детей-сирот и детей, оставшихся без попечения родителей"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11 812,18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10 774,87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8 549,23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79,34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72,38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5786446" y="357166"/>
            <a:ext cx="2071702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 таблицы)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9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714356"/>
          <a:ext cx="8143933" cy="214314"/>
        </p:xfrm>
        <a:graphic>
          <a:graphicData uri="http://schemas.openxmlformats.org/drawingml/2006/table">
            <a:tbl>
              <a:tblPr/>
              <a:tblGrid>
                <a:gridCol w="3819721"/>
                <a:gridCol w="648632"/>
                <a:gridCol w="720702"/>
                <a:gridCol w="792772"/>
                <a:gridCol w="1090535"/>
                <a:gridCol w="1071571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5=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3*100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6=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2*100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928670"/>
          <a:ext cx="8143932" cy="4023873"/>
        </p:xfrm>
        <a:graphic>
          <a:graphicData uri="http://schemas.openxmlformats.org/drawingml/2006/table">
            <a:tbl>
              <a:tblPr/>
              <a:tblGrid>
                <a:gridCol w="3819720"/>
                <a:gridCol w="648632"/>
                <a:gridCol w="720702"/>
                <a:gridCol w="792772"/>
                <a:gridCol w="1090536"/>
                <a:gridCol w="1071570"/>
              </a:tblGrid>
              <a:tr h="462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муниципальных образований Приморского края на реализацию государственных полномочий по социальной поддержке детей, оставшихся без попечения родителей, и лиц, принявших на воспитание в семью детей, оставшихся без попечения родителей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11 812,18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10 774,87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8 549,23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79,34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72,38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"Меры социальной поддержки семей, имеющих детей"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3 681,38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3 548,80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3 548,79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96,40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2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Компенсация части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3 681,38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3 548,80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3 548,79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96,40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"Доступная среда"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507,62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1 037,11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975,04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94,02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192,08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2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"Мероприятия по адаптации приоритетных объектов социальной, транспортной, инженерной структуры для обеспечения доступности получения услуг инвалидами и другими маломобильными группами населения"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507,62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987,11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925,04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93,71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182,23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Приспособление жилых помещений, в которых проживают инвалиды, и общего имущества многоквартирных домов к беспрепятственному доступу инвалидов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450,00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387,93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86,21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Обеспечение беспрепятственного доступа инвалидов к объектам социальной инфраструктуры и информации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507,62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537,11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537,11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105,81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"Организация культурных и спортивных мероприятий, с участием людей с ограниченными возможностями"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50,00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50,00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Организация культурных и спортивных мероприятий, с участием людей с ограниченными возможностями"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"Социальная поддержка отдельных граждан в Шкотовском муниципальном округе"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2 304,20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3 404,53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3 375,86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99,16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146,51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5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"Выплата пенсий и доплат к пенсии"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2 304,20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3 404,53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3 375,86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99,16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146,51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Пенсии за выслугу лет муниципальным служащим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2 304,20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3 404,53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3 375,86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99,16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146,51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культуры Шкотовского муниципального округа Приморского края на 2021-2027 годы"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73 552,86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107 677,23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107 283,52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99,63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145,86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48" marR="1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"Организация досуга и обеспечение населения Шкотовского муниципального округа услугами организации культуры" (клубная система)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48 902,47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57 802,37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57 551,77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99,57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117,69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5000636"/>
          <a:ext cx="8143932" cy="1121664"/>
        </p:xfrm>
        <a:graphic>
          <a:graphicData uri="http://schemas.openxmlformats.org/drawingml/2006/table">
            <a:tbl>
              <a:tblPr/>
              <a:tblGrid>
                <a:gridCol w="3819720"/>
                <a:gridCol w="648632"/>
                <a:gridCol w="720702"/>
                <a:gridCol w="792772"/>
                <a:gridCol w="1081053"/>
                <a:gridCol w="1081053"/>
              </a:tblGrid>
              <a:tr h="367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"Обеспечение деятельности Муниципального казенного учреждения "Культурно-информационный методический центр"  Шкотовского муниципального округа"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48 902,47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57 802,37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57 551,77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99,57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117,69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 бюджетам поселений из бюджета муниципального района на выполнение полномочий по созданию условий для обеспечения поселения, услугами по организации досуга и услугами организаций культуры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3 269,07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деятельности (оказание услуг, выполнение работ) муниципальных учреждений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45 470,40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56 252,20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56 001,60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99,55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123,16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786446" y="357166"/>
            <a:ext cx="2071702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 таблицы)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8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714356"/>
          <a:ext cx="8143932" cy="214314"/>
        </p:xfrm>
        <a:graphic>
          <a:graphicData uri="http://schemas.openxmlformats.org/drawingml/2006/table">
            <a:tbl>
              <a:tblPr/>
              <a:tblGrid>
                <a:gridCol w="3819721"/>
                <a:gridCol w="648632"/>
                <a:gridCol w="720702"/>
                <a:gridCol w="792772"/>
                <a:gridCol w="1071400"/>
                <a:gridCol w="1090705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5=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3*100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6=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2*100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928670"/>
          <a:ext cx="8143932" cy="4366759"/>
        </p:xfrm>
        <a:graphic>
          <a:graphicData uri="http://schemas.openxmlformats.org/drawingml/2006/table">
            <a:tbl>
              <a:tblPr/>
              <a:tblGrid>
                <a:gridCol w="3819720"/>
                <a:gridCol w="648632"/>
                <a:gridCol w="720702"/>
                <a:gridCol w="792772"/>
                <a:gridCol w="1081053"/>
                <a:gridCol w="1081053"/>
              </a:tblGrid>
              <a:tr h="220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приобретение муниципальными учреждениями недвижимого и особо ценного движимого имущества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163,00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1 550,17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1 550,17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951,02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"Организация обслуживания населения Шкотовского округа, комплектование и обеспечение сохранности библиотечных фондов библиотек поселений Шкотовского округа" (централизованная библиотечная система)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11 180,39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13 800,22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13 697,41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99,26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122,51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"Обеспечение деятельности Муниципального казенного учреждения "Культурно-информационный методический центр"  Шкотовского муниципального округа"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11 180,39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13 800,22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13 697,41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99,26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122,51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деятельности (оказание услуг, выполнение работ) муниципальных учреждений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10 956,60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13 416,73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13 313,92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99,23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121,52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Расходы на приобретение муниципальными учреждениями недвижимого и особо ценного движимого имущества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223,79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383,49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383,49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171,36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"Поддержка учреждений культуры в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Шкотовском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округе"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1 866,67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21 243,02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21 243,02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1138,02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"Обеспечение поддержки учреждений культуры в Шкотовском муниципальном округе"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173,21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2 161,72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2 161,72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1248,03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Субсидии из краевого бюджета бюджетам муниципальных образований Приморского края на комплектование книжных фондов и обеспечение информационно-техническим оборудованием библиотек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168,01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168,01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168,01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муниципальных образований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1 978,72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1 978,72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 из местного бюджета мероприятий по обеспечению развития и укреплению материально-технической базы домов культуры в населенных пунктах с числом жителей до 50 тысяч человек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9,79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9,79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 из местного бюджета субсидии из краевого бюджета бюджетам муниципальных образований Приморского края на комплектование книжных фондов и обеспечение информационно-техническим оборудованием библиотек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5,20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5,20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5,20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"Культурная среда"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1 693,46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19 081,30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19 081,30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1126,76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Субсидии из краевого бюджета на развитие сети учреждений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культурно-досугового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типа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1 685,12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18 987,34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18 987,34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1126,76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46" marR="16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5357826"/>
          <a:ext cx="8143933" cy="1121664"/>
        </p:xfrm>
        <a:graphic>
          <a:graphicData uri="http://schemas.openxmlformats.org/drawingml/2006/table">
            <a:tbl>
              <a:tblPr/>
              <a:tblGrid>
                <a:gridCol w="3824107"/>
                <a:gridCol w="637351"/>
                <a:gridCol w="753515"/>
                <a:gridCol w="785818"/>
                <a:gridCol w="1080889"/>
                <a:gridCol w="1062253"/>
              </a:tblGrid>
              <a:tr h="117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из местного бюджета на развитие сети учреждений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культурно-досугового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типа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8,34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93,96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93,96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1126,62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"Осуществление руководства и управления в сфере установленных функций учреждения культуры Шкотовского округа " (финансово-методический центр)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11 603,33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14 831,62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14 791,32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99,73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127,47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"Обеспечение деятельности Муниципального казенного учреждения "Культурно-информационный методический центр"  Шкотовского муниципального округа"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11 603,33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14 831,62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14 791,32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99,73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127,47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786446" y="357166"/>
            <a:ext cx="2071702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 таблицы)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8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r="5452"/>
          <a:stretch/>
        </p:blipFill>
        <p:spPr bwMode="auto">
          <a:xfrm>
            <a:off x="6569490" y="4570387"/>
            <a:ext cx="2467006" cy="209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676" y="404664"/>
            <a:ext cx="8074772" cy="105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Сведения о прогнозируемых и фактических значениях показателей социально-экономического развития Шкотовского МО за 2024 год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676" y="1484784"/>
            <a:ext cx="8290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(оценка прогнозных и фактических значений показателей социально-экономического развития Шкотовского муниципального округа)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675" y="2276872"/>
            <a:ext cx="79307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Фактические значения показателей за 2024 год в сравнении с прогнозными показателями 2024 года: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показатели: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промышленного производства увеличился на 6,52 %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жилищного строительства увеличился на 12,05 %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основной капитал увеличился на 46,73 %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показатели: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 составила 100,0 %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выросла на 5,66 %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зарегистрированной безработицы снизился на 0,20 пункта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4282" y="6550223"/>
            <a:ext cx="5910371" cy="307777"/>
            <a:chOff x="415328" y="6505599"/>
            <a:chExt cx="5910371" cy="307777"/>
          </a:xfrm>
        </p:grpSpPr>
        <p:pic>
          <p:nvPicPr>
            <p:cNvPr id="7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28" y="6525344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76973" y="6505599"/>
              <a:ext cx="56487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3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714356"/>
          <a:ext cx="8215370" cy="214314"/>
        </p:xfrm>
        <a:graphic>
          <a:graphicData uri="http://schemas.openxmlformats.org/drawingml/2006/table">
            <a:tbl>
              <a:tblPr/>
              <a:tblGrid>
                <a:gridCol w="3853227"/>
                <a:gridCol w="654322"/>
                <a:gridCol w="727024"/>
                <a:gridCol w="766219"/>
                <a:gridCol w="1143008"/>
                <a:gridCol w="1071570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5=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3*100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6=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2*100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928670"/>
          <a:ext cx="8215371" cy="5327904"/>
        </p:xfrm>
        <a:graphic>
          <a:graphicData uri="http://schemas.openxmlformats.org/drawingml/2006/table">
            <a:tbl>
              <a:tblPr/>
              <a:tblGrid>
                <a:gridCol w="3857652"/>
                <a:gridCol w="642942"/>
                <a:gridCol w="714380"/>
                <a:gridCol w="785818"/>
                <a:gridCol w="1143008"/>
                <a:gridCol w="1071571"/>
              </a:tblGrid>
              <a:tr h="147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деятельности (оказание услуг, выполнение работ) муниципальных учреждений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11 524,62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14 831,62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14 791,32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99,73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128,35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Расходы на приобретение муниципальными учреждениями недвижимого и особо ценного движимого имущества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78,71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"Обеспечение доступным жильем и качественными услугами жилищно-коммунального хозяйства населения Шкотовского округа на 2020-2027 годы"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49 071,13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71 962,46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67 997,70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94,49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138,57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7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"Обеспечение жильём молодых семей Шкотовского муниципального округа"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10 560,74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7 679,98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7 679,98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72,72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7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"Обеспечение жильём молодых семей Шкотовского муниципального округа"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10 560,74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7 679,98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7 679,98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72,72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Субсидии из краевого бюджета бюджетам муниципальных образований Приморского края реализацию мероприятий по обеспечению жильем молодых семей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2 781,62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6 029,41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6 029,41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216,76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7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 из местного бюджета на реализацию мероприятий по обеспечению жильем молодых семей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7 779,12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1 650,57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1 650,57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21,22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"Обеспечение жилыми помещениями детей-сирот, детей, оставшихся без попечения родителей, лиц из числа детей-сирот и детей, оставшихся без попечения родителей"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25 289,49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38 295,16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36 704,25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95,85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145,14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"Выполнение обязательств по обеспечению жилыми помещениями детей-сирот и детей, оставшихся без попечения родителей, лиц из числа детей-сирот и детей, оставшихся без попечения родителей"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25 289,49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38 295,16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36 704,25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95,85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145,14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 за счет средств Федерального бюджета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21 459,99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12 195,26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12 195,26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56,83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помещениями,  за счет средств краевого бюджета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2 633,84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24 067,20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22 476,29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93,39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853,37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 за счет средств краевого бюджета </a:t>
                      </a: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(финансовое обеспечение государсчтвенных полномочий по обеспечению жилыми помещениями детей сирот)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1 195,66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2 032,70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2 032,70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170,01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"Создание условий для обеспечения качественными услугами жилищно-коммунального хозяйства Шкотовского муниципального округа"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9 356,59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21 848,15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19 844,16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90,83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212,09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"Поддержка муниципальных программ в сфере водоснабжения, водоотведения и водоочистки"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8 708,18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7 984,24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91,69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муниципальных образований на обеспечение земельных участков, предоставленных на бесплатной основе гражданам, имеющим трех и более детей, инженерной инфраструктурой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8 446,93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7 744,71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91,69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405" marR="14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786446" y="357166"/>
            <a:ext cx="2071702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 таблицы)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7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642918"/>
            <a:ext cx="1996036" cy="186758"/>
          </a:xfrm>
        </p:spPr>
        <p:txBody>
          <a:bodyPr>
            <a:normAutofit fontScale="90000"/>
          </a:bodyPr>
          <a:lstStyle/>
          <a:p>
            <a:pPr algn="r"/>
            <a:r>
              <a:rPr lang="ru-RU" sz="1000" b="1" dirty="0" smtClean="0"/>
              <a:t>(продолжение таблицы)</a:t>
            </a:r>
            <a:endParaRPr lang="ru-RU" sz="1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642918"/>
          <a:ext cx="8143932" cy="214314"/>
        </p:xfrm>
        <a:graphic>
          <a:graphicData uri="http://schemas.openxmlformats.org/drawingml/2006/table">
            <a:tbl>
              <a:tblPr/>
              <a:tblGrid>
                <a:gridCol w="3857652"/>
                <a:gridCol w="571504"/>
                <a:gridCol w="785818"/>
                <a:gridCol w="785818"/>
                <a:gridCol w="1000132"/>
                <a:gridCol w="1143008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5=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3*100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6=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2*100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857232"/>
          <a:ext cx="8143932" cy="5489500"/>
        </p:xfrm>
        <a:graphic>
          <a:graphicData uri="http://schemas.openxmlformats.org/drawingml/2006/table">
            <a:tbl>
              <a:tblPr/>
              <a:tblGrid>
                <a:gridCol w="3857652"/>
                <a:gridCol w="571504"/>
                <a:gridCol w="785818"/>
                <a:gridCol w="785818"/>
                <a:gridCol w="1000132"/>
                <a:gridCol w="1143008"/>
              </a:tblGrid>
              <a:tr h="32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из местного бюджета  на обеспечение земельных участков, предоставленных на бесплатной основе гражданам, имеющим трех и более детей, инженерной инфраструктурой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261,25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239,53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91,69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"Поддержка организаций коммунального хозяйства"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4 710,08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5 641,73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5 427,12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96,20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115,22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Субсидии организациям на возмещение расходов в области ЖКХ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55,92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50,52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90,34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Субсидии на возмещение затрат на оплату жилищных услуг и услуг отопления жилых помещений семей военослужащих в зоне СВО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4 710,08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4 908,37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4 699,16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95,74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99,77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Субсидии на возмещение затрат на оплату услуг по обеспечению твердым топливом семей военослужащих в зоне СВО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677,44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677,44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"Обеспечение граждан твердым топливом (дровами)"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3 675,24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3 021,41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3 021,41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82,21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муниципальных образований Приморского края на обеспечение граждан твердым топливом (дровами)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3 564,98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2 930,77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2 930,77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82,21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 из местного бюджета субсидии бюджетам муниципальных образований Приморского края на обеспечение граждан твердым топливом (дровами)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110,26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90,64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90,64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82,21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"Обустройство и содержание контейнерных площадок временного размещения ТКО на территории сельских поселений"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971,27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4 476,83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3 411,39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76,20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351,23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Меропрятия по обустройству и содержанию контейнерных площадок временного размещения ТКО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971,27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4 476,83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3 411,39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76,20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351,23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"Подпрограмма "Обеспечение деятельности органов исполнительной власти""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3 864,31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4 139,17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3 769,31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91,06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97,54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"Повышение эффективности муниципального управления в сфере градостроения и жилищно-коммунального хозяйства"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659,94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бюджетам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(полномочия по ЖКХ)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659,94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"Капитальный ремонт многоквартирных домов Шкотовского муниципального округа"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3 204,37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4 139,17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3 769,31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91,06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117,63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Исполнения обязательств по уплате взносов за капитальный ремонт общего имущества в многоквартирных домах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3 204,37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4 139,17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3 769,31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91,06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117,63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0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"Защита населения и территории от чрезвычайных ситуаций, обеспечение пожарной безопасности и безопасности людей на водных объектах Шкотовского муниципального округа"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2 770,06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10 689,64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10 259,97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95,98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370,39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79" marR="20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0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"Снижение рисков и смягчение последствий чрезвычайных ситуаций природного и техногенного характера в Приморском крае"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2 770,06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10 689,64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10 259,97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95,98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370,39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0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"Развитие материально-технической базы для защиты населения и территории от чрезвычайных ситуаций"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2 770,06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10 689,64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10 259,97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95,98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370,39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786446" y="357166"/>
            <a:ext cx="2071702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 таблицы)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7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5" y="642918"/>
          <a:ext cx="8143932" cy="214314"/>
        </p:xfrm>
        <a:graphic>
          <a:graphicData uri="http://schemas.openxmlformats.org/drawingml/2006/table">
            <a:tbl>
              <a:tblPr/>
              <a:tblGrid>
                <a:gridCol w="3786213"/>
                <a:gridCol w="571504"/>
                <a:gridCol w="785818"/>
                <a:gridCol w="785818"/>
                <a:gridCol w="1000132"/>
                <a:gridCol w="1214447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5=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3*100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6=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2*100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928670"/>
          <a:ext cx="8143932" cy="5608320"/>
        </p:xfrm>
        <a:graphic>
          <a:graphicData uri="http://schemas.openxmlformats.org/drawingml/2006/table">
            <a:tbl>
              <a:tblPr/>
              <a:tblGrid>
                <a:gridCol w="3786214"/>
                <a:gridCol w="571504"/>
                <a:gridCol w="785818"/>
                <a:gridCol w="785818"/>
                <a:gridCol w="1000132"/>
                <a:gridCol w="1214446"/>
              </a:tblGrid>
              <a:tr h="1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Закупка материальных, технических средств, используемых в целях предупреждения, а также при ликвидации чрезвычайной ситуации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2 770,06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599,81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457,68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76,30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16,52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выполнения и осуществления мер пожарной безопасности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10 089,83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9 802,29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97,15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физической культуры и спорта в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Шкотовском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округе  на 2020-2027 годы"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13 364,39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17 518,91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17 432,74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99,51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130,44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"Развитие массовой физической культуры и спорта в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Шкотовском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округе"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13 364,39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17 518,91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17 432,74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99,51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130,44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"Развитие массовой физической культуры и спорта в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Шкотовском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округе"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13 364,39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17 518,91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17 432,74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99,51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130,44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Реализация физкультурных и спортивно-массовых мероприятий; участие спортсменов в краевых, межрегиональных и международных физкультурных и спортивных мероприятиях, привлечение медицинского персонала, приобретение инвентаря и формы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1 289,22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2 690,00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2 666,87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99,14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206,86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материального стимулирования организаторов физкультурно-массовой работы в поселениях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1 257,12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1 759,97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1 696,93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96,42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134,99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деятельности (оказание услуг, выполнение работ) муниципальных учреждений (Спортивный комплекс "Луч")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9 691,32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13 068,94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13 068,94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134,85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Субсидии на приобретение и поставку спортивного инвентаря, спортивного оборудования и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иниги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имущества для развития массового спорта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755,15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из местного бюджета на субсидии на приобретение и поставку спортивного инвентаря, спортивного оборудования и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иниги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имущества для развития массового спорта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23,36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муниципальных образований Приморского края на организацию физкультурно-спортивной работы по месту жительства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337,77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из местного бюджета на организацию физкультурно-спортивной работы по месту жительства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10,45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Шкотовского муниципального округа "Информационное общество" на 2020-2027 годы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6 257,22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9 697,65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9 670,65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99,72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154,55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"Развитие цифровой экономики в Шкотовском муниципальном округе"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1 557,22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2 155,92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2 128,92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98,75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136,71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"Реализация мероприятий по информационной безопасности"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1 557,22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2 155,92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2 128,92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98,75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136,71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Реализация мероприятий по информационной безопасности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1 557,22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2 155,92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2 128,92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98,75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136,71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"Информационная среда"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4 700,00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7 541,73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7 541,73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160,46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"Информирование населения  Шкотовского муниципального округа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4 700,00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7 541,73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7 541,73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160,46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Размещение социальной рекламы на объектах наружной рекламы, расположенных на территории Шкотовского муниципального округа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16,54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16,54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деятельности (оказание услуг, выполнение работ) муниципальных учреждений (МБУ Редакция СМИ)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4 700,00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7 525,19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7 525,19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160,11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786446" y="357166"/>
            <a:ext cx="2071702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 таблицы)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7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5" y="1000108"/>
          <a:ext cx="8143932" cy="5468112"/>
        </p:xfrm>
        <a:graphic>
          <a:graphicData uri="http://schemas.openxmlformats.org/drawingml/2006/table">
            <a:tbl>
              <a:tblPr/>
              <a:tblGrid>
                <a:gridCol w="3786214"/>
                <a:gridCol w="571504"/>
                <a:gridCol w="785818"/>
                <a:gridCol w="785818"/>
                <a:gridCol w="1000132"/>
                <a:gridCol w="1214446"/>
              </a:tblGrid>
              <a:tr h="1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транспортного комплекса Шкотовского муниципального округа на 2022-2027 годы"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145 445,32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163 045,59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156 522,40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96,00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107,62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 "Развитие транспортного комплекса Шкотовского муниципального округа на 2022-2027 годы"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4 119,80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7 711,26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7 711,26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187,18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"Организация транспортного обслуживания населения между поселениями в границах Шкотовского муниципального округа"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4 119,80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7 711,26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7 711,26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187,18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Субсидии юридическим лицам на возмещение недополученных доходов, возникающих в связи с регулированием органами исполнительной власти Приморского края тарифов на перевозки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поссажиров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и багажа автомобильным транспортом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4 119,80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4 111,26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4 111,26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99,79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муниципальных образований Приморского края на организацию транспортного обслуживания населения в границах муниципальных образований Приморского края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2 880,00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2 880,00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 из местного бюджета  на организацию транспортного обслуживания населения в границах муниципальных образований Приморского края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720,00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720,00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"Развитие дорожной отрасли в Шкотовском муниципальном округа на 2022-2027 годы"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141 325,52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155 334,33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148 811,14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95,80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105,30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"Поддержка дорожного хозяйства Шкотовского муниципального округа"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11 425,52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35 334,33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28 811,14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81,54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252,16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Содержание автомобильных дорог муниципального значения на территории Шкотовского муниципального округа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3 797,12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25 906,77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19 383,58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74,82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510,48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Ремонт автомобильных дорог муниципального значения на территории Шкотовского муниципального округа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7 628,40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9 427,56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9 427,56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123,59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"Региональная и местная дорожная сеть"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129 900,00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120 000,00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120 000,00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92,38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Финансовое обеспечение дорожной деятельности на автомобильных дорогах местного значения на территории Приморского края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116 910,00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108 000,00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108 000,00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92,38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 с местного бюджета на финансовое обеспечение дорожной деятельности на автомобильных дорогах местного значения на территории Приморского края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12 990,00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12 000,00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12 000,00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92,38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"Энергоэффективность, развитие газоснабжения и энергетики в Шкотовском муниципальном округе на 2020-2027 годы"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8 528,54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8 527,75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99,99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"Создание и развитие системы газоснабжения Шкотовского муниципального округа на 2020-2027 годы"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7 721,79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7 721,00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99,99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"Газоснабжение и газификация Шкотовского муниципального округа"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7 721,79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7 721,00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99,99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муниципальных образований на мероприятия по созданию и развитию системы газоснабжения муниципальных образований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7 490,14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7 489,37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99,99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 из местного бюджета на мероприятия по озданию и развитию системы газоснабжения муниципальных образований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231,65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231,63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99,99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785794"/>
          <a:ext cx="8143932" cy="214314"/>
        </p:xfrm>
        <a:graphic>
          <a:graphicData uri="http://schemas.openxmlformats.org/drawingml/2006/table">
            <a:tbl>
              <a:tblPr/>
              <a:tblGrid>
                <a:gridCol w="3786214"/>
                <a:gridCol w="571504"/>
                <a:gridCol w="785818"/>
                <a:gridCol w="785818"/>
                <a:gridCol w="1000132"/>
                <a:gridCol w="1214446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5=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3*100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6=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2*100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786446" y="357166"/>
            <a:ext cx="2071702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 таблицы)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8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000108"/>
          <a:ext cx="8143932" cy="357190"/>
        </p:xfrm>
        <a:graphic>
          <a:graphicData uri="http://schemas.openxmlformats.org/drawingml/2006/table">
            <a:tbl>
              <a:tblPr/>
              <a:tblGrid>
                <a:gridCol w="3786214"/>
                <a:gridCol w="571504"/>
                <a:gridCol w="785818"/>
                <a:gridCol w="785818"/>
                <a:gridCol w="1000132"/>
                <a:gridCol w="1214446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"Развитие сферы ритуальных услуг на территории Шкотовского муниципального округа"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806,75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806,75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68" marR="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785794"/>
          <a:ext cx="8143932" cy="214314"/>
        </p:xfrm>
        <a:graphic>
          <a:graphicData uri="http://schemas.openxmlformats.org/drawingml/2006/table">
            <a:tbl>
              <a:tblPr/>
              <a:tblGrid>
                <a:gridCol w="3786214"/>
                <a:gridCol w="571504"/>
                <a:gridCol w="785818"/>
                <a:gridCol w="785818"/>
                <a:gridCol w="1000132"/>
                <a:gridCol w="1214446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5=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3*100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6=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2*100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357298"/>
          <a:ext cx="8143933" cy="5187696"/>
        </p:xfrm>
        <a:graphic>
          <a:graphicData uri="http://schemas.openxmlformats.org/drawingml/2006/table">
            <a:tbl>
              <a:tblPr/>
              <a:tblGrid>
                <a:gridCol w="3786214"/>
                <a:gridCol w="571504"/>
                <a:gridCol w="785818"/>
                <a:gridCol w="785818"/>
                <a:gridCol w="1000132"/>
                <a:gridCol w="1214447"/>
              </a:tblGrid>
              <a:tr h="14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"Развитие сферы ритуальных услуг на территории Шкотовского муниципального округа"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806,75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806,75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муниципальных образований на мероприятия по инвентаризации кладбищ, стен скорби, крематориев, а также мест захоронений на кладбищах и в стенах скорби, расположенных на территории Приморского края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403,37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403,37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из местного бюджета на мероприятия по инвентаризации кладбищ, стен скорби, крематориев, а также мест захоронений на кладбищах и в стенах скорби, расположенных на территории Приморского края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403,38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403,38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"Комплексные кадастровые работы на территории Шкотовского муниципального округа Приморского края на период 2024-2027 годы"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553,56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553,56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"Постановка на кадастровый учет земельных участков сельскохозяйственного назначения"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553,56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553,56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 "Подготовка проектов межевания земельных участков и на проведение кадастровых работ"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553,56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553,56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на подготовку проектов межевания земельных участков и на проведение кадастровых работ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553,56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553,56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и поддержка малого и среднего предпринимательства в Шкотовском муниципальном округе на 2021-2027 годы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23 494,62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4,02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4,02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"Развитие и поддержка малого и среднего предпринимательства в Шкотовском муниципальномокруге на 2021-2027 годы"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3,80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4,02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4,02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105,79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"Пропаганда и популяризация предпринимательской деятельности"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3,80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4,02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4,02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105,79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Пропаганда и популяризация предпринимательской деятельности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3,80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4,02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4,02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105,79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"Долгосрочное финансовое планирование и организация бюджетного процесса, совершенствование межбюджетных отношений в Шкотовском муниципальном районе на 2021-2027 годы"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23 490,82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"Совершенствование межбюджетных отношений в Шкотовском муниципальном районе"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6 434,03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Дотации на выравнивание бюджетной обеспеченности поселений из регионального фонда финансовой поддержки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6 434,03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"Совершенствование межбюджетных отношений в Приморском крае"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17 056,79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муниципальных районов Приморского края на осуществление отдельных государственных полномочий по расчету и предоставлению дотаций на выравнивание бюджетной обеспеченности бюджетам поселений, входящих в их состав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17 056,79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5786446" y="357166"/>
            <a:ext cx="2071702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 таблицы)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9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857232"/>
          <a:ext cx="8143933" cy="981456"/>
        </p:xfrm>
        <a:graphic>
          <a:graphicData uri="http://schemas.openxmlformats.org/drawingml/2006/table">
            <a:tbl>
              <a:tblPr/>
              <a:tblGrid>
                <a:gridCol w="3786214"/>
                <a:gridCol w="571504"/>
                <a:gridCol w="785818"/>
                <a:gridCol w="785818"/>
                <a:gridCol w="1000132"/>
                <a:gridCol w="1214447"/>
              </a:tblGrid>
              <a:tr h="14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Шкотовского муниципального округа "Безопасный город" на 2024-2027 годы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38,83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164,00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164,00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422,35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"Комплексные меры профилактики правонарушений, экстремизма и терроризма, незаконного потребления наркотических средств и психотропных веществ в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Шкотовском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округе"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38,83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164,00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164,00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422,35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Профилактиа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 незаконного потребления наркотических средств и психотропных веществ в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Шкотовском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округе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13,28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124,00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124,00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933,73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0" marR="145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642918"/>
          <a:ext cx="8143932" cy="214314"/>
        </p:xfrm>
        <a:graphic>
          <a:graphicData uri="http://schemas.openxmlformats.org/drawingml/2006/table">
            <a:tbl>
              <a:tblPr/>
              <a:tblGrid>
                <a:gridCol w="3786214"/>
                <a:gridCol w="571504"/>
                <a:gridCol w="785818"/>
                <a:gridCol w="785818"/>
                <a:gridCol w="1000132"/>
                <a:gridCol w="1214446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5=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3*100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6=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2*100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857364"/>
          <a:ext cx="8143933" cy="4767072"/>
        </p:xfrm>
        <a:graphic>
          <a:graphicData uri="http://schemas.openxmlformats.org/drawingml/2006/table">
            <a:tbl>
              <a:tblPr/>
              <a:tblGrid>
                <a:gridCol w="3786214"/>
                <a:gridCol w="571504"/>
                <a:gridCol w="785818"/>
                <a:gridCol w="785818"/>
                <a:gridCol w="1000132"/>
                <a:gridCol w="1214447"/>
              </a:tblGrid>
              <a:tr h="99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мероприятий по профилактике и  незаконного потребления наркотических средств и психотропных веществ в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Шкотовском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округе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13,28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124,00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124,00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933,73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"Формирование нетерпимого отношения к проявлениям терроризма и экстремизма,   повышение уровня антитеррористической защищенности объектов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25,55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40,00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40,00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156,56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Мероприятия по профилактике экстремизма и терроризма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25,55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156,56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"Патриотическое воспитание граждан, реализация государственной национальной политики и развитие институтов гражданского общества на территории Приморского края" на 2020-2027 годы"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978,71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2 450,46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2 450,46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250,38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"Патриотическое воспитание жителей Шкотовского муниципального округа Приморского края"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978,71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2 450,46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2 450,46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250,38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"Мероприятия историко-патриотической, патриотической, культурно-патриотической, спортивно-патриотической направленности"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978,71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2 450,46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2 450,46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250,38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Проведение мероприятий по восстановлению воинских захоронений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1,32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118,11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118,11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8947,73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Субсидии из краевого бюджета бюджетам муниципальных образований Приморского края на реализацию федеральной целевой программы "Увековечение памяти погибших при защите Отечества на 2019 - 2024 годы"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948,06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2 262,38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2 262,38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238,63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 из местного бюджета края на на реализацию федеральной целевой программы "Увековечение памяти погибших при защите Отечества на 2019 - 2024 годы"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29,33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69,97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69,97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238,56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"Формирование современной городской среды Шкотовского муниципального округа" на 2024-2027 годы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18 746,43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18 746,43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"Формирование современной городской среды Шкотовского муниципального округа" на 2024-2027 годы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18 746,43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18 746,43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 Мероприятия по благоустройству территорий, детских и спортивных площадок" Шкотовского муниципального округа"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14 344,92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14 344,92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муниципальных образований на мероприятия по поддержке муниципальных программ по благоустройству территорий муниципальных образований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13 914,57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13 914,57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 из местного бюджета на мероприятия по поддержке муниципальных программ по благоустройству территорий муниципальных образований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430,35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430,35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5786446" y="357166"/>
            <a:ext cx="2071702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 таблицы)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Группа 4"/>
          <p:cNvGrpSpPr/>
          <p:nvPr/>
        </p:nvGrpSpPr>
        <p:grpSpPr>
          <a:xfrm>
            <a:off x="142844" y="6500834"/>
            <a:ext cx="8083336" cy="446667"/>
            <a:chOff x="399446" y="6458832"/>
            <a:chExt cx="5926253" cy="325632"/>
          </a:xfrm>
        </p:grpSpPr>
        <p:pic>
          <p:nvPicPr>
            <p:cNvPr id="9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714356"/>
          <a:ext cx="8143932" cy="214314"/>
        </p:xfrm>
        <a:graphic>
          <a:graphicData uri="http://schemas.openxmlformats.org/drawingml/2006/table">
            <a:tbl>
              <a:tblPr/>
              <a:tblGrid>
                <a:gridCol w="3786214"/>
                <a:gridCol w="571504"/>
                <a:gridCol w="785818"/>
                <a:gridCol w="785818"/>
                <a:gridCol w="1000132"/>
                <a:gridCol w="1214446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5=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3*100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6=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2*100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928670"/>
          <a:ext cx="8143933" cy="5572164"/>
        </p:xfrm>
        <a:graphic>
          <a:graphicData uri="http://schemas.openxmlformats.org/drawingml/2006/table">
            <a:tbl>
              <a:tblPr/>
              <a:tblGrid>
                <a:gridCol w="3786214"/>
                <a:gridCol w="571504"/>
                <a:gridCol w="785818"/>
                <a:gridCol w="785818"/>
                <a:gridCol w="1000132"/>
                <a:gridCol w="1214447"/>
              </a:tblGrid>
              <a:tr h="84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"Реализация проектов инициативного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бюджетирования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 по направлению "Твой проект""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4 401,51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4 401,51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Реализация проектов инициативного бюджетирования по направлению "Твой проект" ("Благоустройство территории Центропарка" с. Центральное)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2 227,50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2 227,50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из местного бюджета на реализацию проектов инициативного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бюджетирования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по направлению "Твой проект" ("Благоустройство территории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Центропарка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" с. Центральное)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22,50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22,50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Реализация проектов инициативного бюджетирования по направлению "Твой проект" (Школьный двор - мир моего детства МБОУ "СОШ № 26 пос. Новонежино")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2 130,00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2 130,00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 из местного бюджета на реализацию проектов инициативного бюджетирования по направлению "Твой проект" (Школьный двор - мир моего детства МБОУ "СОШ № 26 пос. Новонежино")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21,51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21,51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"Противодействие коррупции в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Шкотовском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округе на 2022-2025 годы"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5,00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22,41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22,41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448,20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Подпрограмма "Противодействие коррупции в Шкотовском муниципальном округе на 2022-2025 годы"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5,00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22,41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22,41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448,20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Основное мероприятие "Обеспечение защиты прав и законных интересов граждан, общества и государства от коррупции, устранение причин и условий, порождающих коррупцию в Шкотовском муниципальном округе"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5,00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22,41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22,41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448,20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Обеспечение защиты прав и законных интересов граждан, общества и государства от коррупции, устранение причин и условий, порождающих коррупцию в Шкотовском муниципальном округе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22,41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22,41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448,20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Непрограммные направления деятельности органов местного самоуправления Шкотовского муниципального округа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226 397,06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384 297,64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363 775,95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94,66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160,68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Мероприятия непрограммных направлений деятельности органов государственной власти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226 397,06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384 297,64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363 775,95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94,66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160,68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Непрограммные мероприятия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226 397,06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384 297,64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363 775,95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94,66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160,68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Глава Шкотовского муниципального округа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2 551,93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4 763,49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4 763,49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186,66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Руководство и управление в сфере установленных функций органов  местного самоуправления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85 553,67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147 003,24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144 445,01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98,26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168,84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Председатель Думы Шкотовского округа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3 111,33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3 385,60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3 315,91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97,94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106,58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Депутаты Думы Шкотовского округа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2 388,85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1 791,62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1 791,62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75,00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Председатель контрольно-счетной комиссии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1 784,08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2 255,28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2 255,28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126,41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Резервный фонд администрации Шкотовского муниципального окргуа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7 885,89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22 325,69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14 455,22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64,75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183,30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Расходы, связанные с исполнением решений, принятых судебными органами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86,95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544,62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494,63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90,82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568,87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Процентные платежи по муниципальному долгу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24,47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17,39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17,39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71,07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Представительские и иные прочие расходы в органах местного самоуправления Шкотовского муниципального округа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750,00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728,50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97,13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и обслуживание казны Шкотовского муниципального округа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9 233,14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28 191,16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21 428,72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76,01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232,08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786446" y="357166"/>
            <a:ext cx="2071702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 таблицы)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7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642918"/>
          <a:ext cx="8143932" cy="214314"/>
        </p:xfrm>
        <a:graphic>
          <a:graphicData uri="http://schemas.openxmlformats.org/drawingml/2006/table">
            <a:tbl>
              <a:tblPr/>
              <a:tblGrid>
                <a:gridCol w="3786214"/>
                <a:gridCol w="785818"/>
                <a:gridCol w="714380"/>
                <a:gridCol w="642942"/>
                <a:gridCol w="1000132"/>
                <a:gridCol w="1214446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5=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3*100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6=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4/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2*100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71" marR="49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857232"/>
          <a:ext cx="8143933" cy="2944368"/>
        </p:xfrm>
        <a:graphic>
          <a:graphicData uri="http://schemas.openxmlformats.org/drawingml/2006/table">
            <a:tbl>
              <a:tblPr/>
              <a:tblGrid>
                <a:gridCol w="3786214"/>
                <a:gridCol w="785818"/>
                <a:gridCol w="714380"/>
                <a:gridCol w="642942"/>
                <a:gridCol w="1000132"/>
                <a:gridCol w="1214447"/>
              </a:tblGrid>
              <a:tr h="70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Оценка недвижимости, признание прав и регулирование отношений муниципальной собственности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3 393,49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2 185,98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2 185,98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64,42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Перевоз невостребованных трупов в морг и к месту захоронения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91,00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134,50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89,67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147,80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Содержание общественных кладбищ Шкотовского муниципального округа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2 377,84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2 315,96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97,40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 Шкотовского муниципального округа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19 207,19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18 055,87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94,01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на осуществление первичного воинского учета на территориях, где отсутствуют военные комиссариаты в рамках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непрограммных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расходов федеральных органов исполнительной власти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2 395,03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2 395,03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 общей юрисдикции в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4,59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17,72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17,72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386,06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Осуществление переданных органам государственной власти субъектов Российской Федерации в соответствии с пунктом 1 статьи 4 Федерального закона от 15 ноября 1997 года № 143-ФЗ "Об актах гражданского состояния"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полномочий  РФ по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государственной регистрации актов гражданского состояния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1 117,97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1 085,73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1 085,73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97,12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деятельности (оказание услуг, выполнение работ)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МУ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54 063,90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129 317,60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127 694,32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98,74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236,19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на создание и обеспечение деятельности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КДН</a:t>
                      </a:r>
                      <a:r>
                        <a:rPr lang="ru-RU" sz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летних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и защите их прав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1 366,63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1 723,75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1 723,75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126,13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Субвенции на реализацию отдельных государственных полномочий по созданию административных комиссий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974,12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1 190,77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1 190,77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122,24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бюджетам муниципальных образований Приморского края на реализацию государственных полномочий по организации мероприятий при осуществлении деятельности по обращению с животными без владельцев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1 924,67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3 306,39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2 972,40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89,90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154,44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26" marR="6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3786190"/>
          <a:ext cx="8143933" cy="2783414"/>
        </p:xfrm>
        <a:graphic>
          <a:graphicData uri="http://schemas.openxmlformats.org/drawingml/2006/table">
            <a:tbl>
              <a:tblPr/>
              <a:tblGrid>
                <a:gridCol w="3786214"/>
                <a:gridCol w="785818"/>
                <a:gridCol w="714380"/>
                <a:gridCol w="642942"/>
                <a:gridCol w="1000132"/>
                <a:gridCol w="1214447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на выполнение органами местного самоуправления отдельных государственных полномочий по государственному управлению охраной труда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888,63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1 208,03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1 208,03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135,94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на регистрацию и учет граждан, имеющих право на получение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жилищных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субсидий в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связис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переселением из районов Крайнего Севера и приравненных к ним местностей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0,85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5,17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5,17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608,24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на реализацию государственных полномочий в сфере транспортного обслуживания по муниципальным маршрутам в границах муниципальных образований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3,40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муниципальных образований на осуществление государственных полномочий органов опеки и попечительства в отношении несовершеннолетних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2 085,31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2 582,88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2 582,88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123,86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на осуществление полномочий Российской Федерации по государственной регистрации актов гражданского состояния за счет средств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КБ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207,42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569,10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569,10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274,37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мероприятий на реализацию проектов, инициируемых жителями поселения в сфере благоустройства территории за счет средств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КБ (ТОС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5 942,97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5 942,97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Субсидии из резервного фонда Правительства Приморского края по ликвидации чрезвычайных ситуаций природного и техногенного характера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47 658,17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Всего расходов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1 258 053,05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1 515 605,69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1 481 251,65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97,73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117,74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4" marR="35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5786446" y="357166"/>
            <a:ext cx="2071702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 таблицы)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9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562708" y="685800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ts val="2638"/>
              </a:lnSpc>
              <a:defRPr/>
            </a:pPr>
            <a:r>
              <a:rPr lang="ru-RU" altLang="ru-RU" sz="1600" b="1" spc="-1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Социальные выплаты гражданам</a:t>
            </a:r>
          </a:p>
          <a:p>
            <a:pPr algn="ctr" eaLnBrk="1" hangingPunct="1">
              <a:lnSpc>
                <a:spcPts val="2638"/>
              </a:lnSpc>
              <a:defRPr/>
            </a:pPr>
            <a:r>
              <a:rPr lang="ru-RU" altLang="ru-RU" sz="1600" b="1" spc="-1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 публичным нормативным обязательствам в </a:t>
            </a:r>
            <a:r>
              <a:rPr lang="ru-RU" altLang="ru-RU" sz="1600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2024 </a:t>
            </a:r>
            <a:r>
              <a:rPr lang="ru-RU" altLang="ru-RU" sz="1600" b="1" spc="-1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год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у, в тыс.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руб.</a:t>
            </a: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902212" y="6665913"/>
            <a:ext cx="162657" cy="139700"/>
          </a:xfrm>
          <a:prstGeom prst="rect">
            <a:avLst/>
          </a:prstGeom>
          <a:solidFill>
            <a:srgbClr val="BFE1D3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1" hangingPunct="1"/>
            <a:r>
              <a:rPr lang="ru-RU" altLang="ru-RU" sz="1100" b="1" i="1">
                <a:latin typeface="Times New Roman" pitchFamily="18" charset="0"/>
              </a:rPr>
              <a:t>31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857364"/>
          <a:ext cx="8220835" cy="3733799"/>
        </p:xfrm>
        <a:graphic>
          <a:graphicData uri="http://schemas.openxmlformats.org/drawingml/2006/table">
            <a:tbl>
              <a:tblPr/>
              <a:tblGrid>
                <a:gridCol w="6301000"/>
                <a:gridCol w="1919835"/>
              </a:tblGrid>
              <a:tr h="8297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Меры социальной поддержки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Размер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74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муниципальных образований Приморского края на реализацию государственных полномочий по социальной поддержке детей, оставшихся без попечения родителей, и лиц, принявших на воспитание в семью детей, оставшихся без попечения родителей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8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549, 23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Пенсии за выслугу лет муниципальным служащим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3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375,86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11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925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28693" name="Text Box 1"/>
          <p:cNvSpPr txBox="1">
            <a:spLocks noChangeArrowheads="1"/>
          </p:cNvSpPr>
          <p:nvPr/>
        </p:nvSpPr>
        <p:spPr bwMode="auto">
          <a:xfrm>
            <a:off x="2995247" y="2457450"/>
            <a:ext cx="2931" cy="268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36576" tIns="32004" rIns="0" bIns="0"/>
          <a:lstStyle/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4" name="Text Box 1"/>
          <p:cNvSpPr txBox="1">
            <a:spLocks noChangeArrowheads="1"/>
          </p:cNvSpPr>
          <p:nvPr/>
        </p:nvSpPr>
        <p:spPr bwMode="auto">
          <a:xfrm>
            <a:off x="2995247" y="2457450"/>
            <a:ext cx="2931" cy="268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36576" tIns="32004" rIns="0" bIns="0"/>
          <a:lstStyle/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8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928662" y="571480"/>
            <a:ext cx="73533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ts val="2638"/>
              </a:lnSpc>
              <a:defRPr/>
            </a:pPr>
            <a:r>
              <a:rPr lang="ru-RU" altLang="ru-RU" sz="1600" b="1" spc="-1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Социальные выплаты гражданам, кроме публичных нормативных социальных выплат в </a:t>
            </a:r>
            <a:r>
              <a:rPr lang="ru-RU" altLang="ru-RU" sz="1600" b="1" spc="-1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2024 </a:t>
            </a:r>
            <a:r>
              <a:rPr lang="ru-RU" altLang="ru-RU" sz="1600" b="1" spc="-1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году, в тыс. </a:t>
            </a:r>
            <a:r>
              <a:rPr lang="ru-RU" altLang="ru-RU" sz="1600" b="1" spc="-1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руб.</a:t>
            </a:r>
            <a:endParaRPr lang="ru-RU" altLang="ru-RU" sz="1600" b="1" spc="-1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807569" y="6613525"/>
            <a:ext cx="64477" cy="58738"/>
          </a:xfrm>
          <a:prstGeom prst="rect">
            <a:avLst/>
          </a:prstGeom>
          <a:solidFill>
            <a:srgbClr val="EBF0F4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1" hangingPunct="1"/>
            <a:r>
              <a:rPr lang="ru-RU" altLang="ru-RU" sz="600" i="1">
                <a:solidFill>
                  <a:srgbClr val="348DAD"/>
                </a:solidFill>
                <a:latin typeface="Tahoma" pitchFamily="34" charset="0"/>
              </a:rPr>
              <a:t>м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893420" y="6653214"/>
            <a:ext cx="168519" cy="141287"/>
          </a:xfrm>
          <a:prstGeom prst="rect">
            <a:avLst/>
          </a:prstGeom>
          <a:solidFill>
            <a:srgbClr val="BFE1D3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1" hangingPunct="1"/>
            <a:r>
              <a:rPr lang="ru-RU" altLang="ru-RU" sz="1100" b="1" i="1">
                <a:latin typeface="Times New Roman" pitchFamily="18" charset="0"/>
              </a:rPr>
              <a:t>33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285860"/>
          <a:ext cx="8001056" cy="4620552"/>
        </p:xfrm>
        <a:graphic>
          <a:graphicData uri="http://schemas.openxmlformats.org/drawingml/2006/table">
            <a:tbl>
              <a:tblPr/>
              <a:tblGrid>
                <a:gridCol w="6116843"/>
                <a:gridCol w="1884213"/>
              </a:tblGrid>
              <a:tr h="3832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Меры социальной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поддержки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Размер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958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муниципальных образований Приморского края на реализацию государственных полномочий по социальной поддержке детей, оставшихся без попечения родителей, и лиц, принявших на воспитание в семью детей, оставшихся без попечения родителей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2 582,88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1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Мероприятий по обеспечению жильем молодых семей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36 704,25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74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на обеспечения оздоровления и отдыха детей Приморского края (за исключением организации отдыха детей в каникулярное время)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2 533,92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1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Компенсационные выплаты за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найм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жилого помещения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459,73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664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муниципальных образований Приморского края на 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 Приморского края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1 170,00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664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Компенсация части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3 548,80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83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Материальная поддержка педагогов, выпускники которых получили от 80-100 баллов по результатам сдачи ЕГЭ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110,00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1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Материальная поддержка студентов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71,50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1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        47 181,08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29739" name="Text Box 1"/>
          <p:cNvSpPr txBox="1">
            <a:spLocks noChangeArrowheads="1"/>
          </p:cNvSpPr>
          <p:nvPr/>
        </p:nvSpPr>
        <p:spPr bwMode="auto">
          <a:xfrm>
            <a:off x="5556738" y="-46038"/>
            <a:ext cx="422031" cy="46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36576" tIns="32004" rIns="0" bIns="0"/>
          <a:lstStyle/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29388" y="357166"/>
            <a:ext cx="1428760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9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40" y="2104231"/>
            <a:ext cx="1752600" cy="97313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/>
          <p:nvPr/>
        </p:nvSpPr>
        <p:spPr>
          <a:xfrm>
            <a:off x="838200" y="404664"/>
            <a:ext cx="7694240" cy="43353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" sz="2200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Основные понятия бюджета</a:t>
            </a:r>
            <a:endParaRPr lang="ru" sz="2200" b="1" spc="-1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552" y="990600"/>
            <a:ext cx="8064896" cy="938202"/>
          </a:xfrm>
          <a:prstGeom prst="rect">
            <a:avLst/>
          </a:prstGeom>
          <a:gradFill>
            <a:gsLst>
              <a:gs pos="0">
                <a:schemeClr val="bg2">
                  <a:shade val="94000"/>
                  <a:satMod val="114000"/>
                  <a:lumMod val="96000"/>
                </a:schemeClr>
              </a:gs>
              <a:gs pos="62000">
                <a:schemeClr val="bg2">
                  <a:tint val="92000"/>
                  <a:shade val="66000"/>
                  <a:satMod val="110000"/>
                  <a:lumMod val="80000"/>
                </a:schemeClr>
              </a:gs>
              <a:gs pos="100000">
                <a:schemeClr val="bg2">
                  <a:tint val="89000"/>
                  <a:shade val="62000"/>
                  <a:satMod val="110000"/>
                  <a:lumMod val="72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h="101600"/>
          </a:sp3d>
        </p:spPr>
        <p:txBody>
          <a:bodyPr lIns="0" tIns="0" rIns="0" bIns="0"/>
          <a:lstStyle/>
          <a:p>
            <a:pPr algn="ctr" eaLnBrk="1" hangingPunct="1">
              <a:lnSpc>
                <a:spcPts val="2275"/>
              </a:lnSpc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выполнения задач и функций органов местного самоуправления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8596" y="2786058"/>
            <a:ext cx="3352799" cy="2057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</a:sp3d>
        </p:spPr>
        <p:txBody>
          <a:bodyPr lIns="0" tIns="0" rIns="0" bIns="0"/>
          <a:lstStyle/>
          <a:p>
            <a:pPr algn="ctr" eaLnBrk="1" hangingPunct="1">
              <a:spcAft>
                <a:spcPts val="838"/>
              </a:spcAft>
              <a:defRPr/>
            </a:pPr>
            <a:r>
              <a:rPr lang="ru-RU" sz="19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ДОХОДЫ</a:t>
            </a:r>
          </a:p>
          <a:p>
            <a:pPr algn="ctr" eaLnBrk="1" hangingPunct="1">
              <a:lnSpc>
                <a:spcPts val="2063"/>
              </a:lnSpc>
              <a:defRPr/>
            </a:pP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поступающие в бюджет денежные средства (налоги и неналоговые доходы, безвозмездные поступления)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286512" y="2714620"/>
            <a:ext cx="2705101" cy="2133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</a:sp3d>
        </p:spPr>
        <p:txBody>
          <a:bodyPr lIns="0" tIns="0" rIns="0" bIns="0"/>
          <a:lstStyle/>
          <a:p>
            <a:pPr algn="ctr" eaLnBrk="1" hangingPunct="1">
              <a:lnSpc>
                <a:spcPts val="2063"/>
              </a:lnSpc>
              <a:spcBef>
                <a:spcPts val="838"/>
              </a:spcBef>
              <a:defRPr/>
            </a:pPr>
            <a:r>
              <a:rPr lang="ru-RU" sz="1900" b="1" u="sng" dirty="0">
                <a:solidFill>
                  <a:srgbClr val="FFFFFF"/>
                </a:solidFill>
                <a:latin typeface="Times New Roman" pitchFamily="18" charset="0"/>
              </a:rPr>
              <a:t>  </a:t>
            </a:r>
            <a:r>
              <a:rPr lang="ru-RU" sz="19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РАСХОДЫ </a:t>
            </a:r>
          </a:p>
          <a:p>
            <a:pPr algn="ctr" eaLnBrk="1" hangingPunct="1">
              <a:lnSpc>
                <a:spcPts val="2063"/>
              </a:lnSpc>
              <a:spcBef>
                <a:spcPts val="838"/>
              </a:spcBef>
              <a:defRPr/>
            </a:pP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</a:t>
            </a:r>
          </a:p>
          <a:p>
            <a:pPr algn="ctr" eaLnBrk="1" hangingPunct="1">
              <a:lnSpc>
                <a:spcPts val="2063"/>
              </a:lnSpc>
              <a:spcBef>
                <a:spcPts val="838"/>
              </a:spcBef>
              <a:buFontTx/>
              <a:buChar char="-"/>
              <a:defRPr/>
            </a:pPr>
            <a:r>
              <a:rPr lang="ru-RU" sz="1900" b="1" dirty="0">
                <a:solidFill>
                  <a:srgbClr val="FFFFFF"/>
                </a:solidFill>
                <a:latin typeface="Times New Roman" pitchFamily="18" charset="0"/>
              </a:rPr>
              <a:t>учреждений и пр. расходы)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00034" y="4929198"/>
            <a:ext cx="3352799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2275"/>
              </a:lnSpc>
            </a:pPr>
            <a:r>
              <a:rPr lang="ru-RU" altLang="ru-RU" sz="1700" b="1" dirty="0">
                <a:latin typeface="Times New Roman" pitchFamily="18" charset="0"/>
              </a:rPr>
              <a:t>Доходы </a:t>
            </a:r>
            <a:r>
              <a:rPr lang="ru-RU" altLang="ru-RU" sz="1200" b="1" dirty="0">
                <a:solidFill>
                  <a:srgbClr val="748E3C"/>
                </a:solidFill>
                <a:latin typeface="Times New Roman" pitchFamily="18" charset="0"/>
              </a:rPr>
              <a:t>(превышают)</a:t>
            </a:r>
            <a:r>
              <a:rPr lang="ru-RU" altLang="ru-RU" sz="1700" b="1" dirty="0">
                <a:latin typeface="Times New Roman" pitchFamily="18" charset="0"/>
              </a:rPr>
              <a:t> </a:t>
            </a:r>
            <a:r>
              <a:rPr lang="ru-RU" altLang="ru-RU" sz="1700" b="1" dirty="0">
                <a:solidFill>
                  <a:srgbClr val="748E3C"/>
                </a:solidFill>
                <a:latin typeface="Times New Roman" pitchFamily="18" charset="0"/>
              </a:rPr>
              <a:t>&gt; </a:t>
            </a:r>
            <a:r>
              <a:rPr lang="ru-RU" altLang="ru-RU" sz="1700" b="1" dirty="0">
                <a:latin typeface="Times New Roman" pitchFamily="18" charset="0"/>
              </a:rPr>
              <a:t>Расходы </a:t>
            </a:r>
            <a:r>
              <a:rPr lang="ru-RU" altLang="ru-RU" sz="1700" b="1" dirty="0">
                <a:solidFill>
                  <a:srgbClr val="748E3C"/>
                </a:solidFill>
                <a:latin typeface="Times New Roman" pitchFamily="18" charset="0"/>
              </a:rPr>
              <a:t>— </a:t>
            </a:r>
            <a:r>
              <a:rPr lang="ru-RU" altLang="ru-RU" sz="1700" b="1" u="sng" dirty="0">
                <a:solidFill>
                  <a:srgbClr val="748E3C"/>
                </a:solidFill>
                <a:latin typeface="Times New Roman" pitchFamily="18" charset="0"/>
              </a:rPr>
              <a:t>ПРОФИЦИТ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D6E8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286512" y="4929198"/>
            <a:ext cx="2705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2275"/>
              </a:lnSpc>
            </a:pPr>
            <a:r>
              <a:rPr lang="ru-RU" altLang="ru-RU" sz="1700" b="1" dirty="0">
                <a:solidFill>
                  <a:srgbClr val="0070C0"/>
                </a:solidFill>
                <a:latin typeface="Times New Roman" pitchFamily="18" charset="0"/>
              </a:rPr>
              <a:t>Расходы</a:t>
            </a:r>
            <a:r>
              <a:rPr lang="ru-RU" altLang="ru-RU" sz="1700" b="1" dirty="0">
                <a:latin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</a:rPr>
              <a:t>(превышают) </a:t>
            </a:r>
            <a:r>
              <a:rPr lang="ru-RU" altLang="ru-RU" sz="1700" b="1" dirty="0">
                <a:solidFill>
                  <a:srgbClr val="376092"/>
                </a:solidFill>
                <a:latin typeface="Times New Roman" pitchFamily="18" charset="0"/>
              </a:rPr>
              <a:t>&gt; </a:t>
            </a:r>
            <a:r>
              <a:rPr lang="ru-RU" altLang="ru-RU" sz="1700" b="1" dirty="0">
                <a:latin typeface="Times New Roman" pitchFamily="18" charset="0"/>
              </a:rPr>
              <a:t>Доходы </a:t>
            </a:r>
            <a:r>
              <a:rPr lang="ru-RU" altLang="ru-RU" sz="1700" b="1" dirty="0">
                <a:solidFill>
                  <a:srgbClr val="376092"/>
                </a:solidFill>
                <a:latin typeface="Times New Roman" pitchFamily="18" charset="0"/>
              </a:rPr>
              <a:t>— </a:t>
            </a:r>
            <a:r>
              <a:rPr lang="ru-RU" altLang="ru-RU" sz="1700" b="1" u="sng" dirty="0">
                <a:solidFill>
                  <a:srgbClr val="507FBA"/>
                </a:solidFill>
                <a:latin typeface="Times New Roman" pitchFamily="18" charset="0"/>
              </a:rPr>
              <a:t>ДЕФИЦИТ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19100" y="5786454"/>
            <a:ext cx="8582056" cy="7143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ts val="2163"/>
              </a:lnSpc>
            </a:pPr>
            <a:r>
              <a:rPr lang="ru-RU" altLang="ru-RU" sz="1500" b="1" i="1" dirty="0">
                <a:solidFill>
                  <a:srgbClr val="07121F"/>
                </a:solidFill>
                <a:latin typeface="Times New Roman" pitchFamily="18" charset="0"/>
              </a:rPr>
              <a:t>Сбалансированность бюджета по доходам и расходам - основополагающее требование, предъявляемое к исполнительным органам, составляющим и утверждающим бюджет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607550" y="6497638"/>
            <a:ext cx="169863" cy="141287"/>
          </a:xfrm>
          <a:prstGeom prst="rect">
            <a:avLst/>
          </a:prstGeom>
          <a:solidFill>
            <a:srgbClr val="D1DF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100" b="1" i="1">
                <a:latin typeface="Times New Roman" pitchFamily="18" charset="0"/>
              </a:rPr>
              <a:t>2</a:t>
            </a:r>
          </a:p>
        </p:txBody>
      </p:sp>
      <p:pic>
        <p:nvPicPr>
          <p:cNvPr id="12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214686"/>
            <a:ext cx="2514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2357422" y="2000240"/>
            <a:ext cx="1295400" cy="762000"/>
          </a:xfrm>
          <a:prstGeom prst="downArrow">
            <a:avLst/>
          </a:prstGeom>
          <a:gradFill>
            <a:gsLst>
              <a:gs pos="0">
                <a:schemeClr val="bg2">
                  <a:shade val="94000"/>
                  <a:satMod val="114000"/>
                  <a:lumMod val="96000"/>
                </a:schemeClr>
              </a:gs>
              <a:gs pos="62000">
                <a:schemeClr val="bg2">
                  <a:tint val="92000"/>
                  <a:shade val="66000"/>
                  <a:satMod val="110000"/>
                  <a:lumMod val="80000"/>
                </a:schemeClr>
              </a:gs>
              <a:gs pos="100000">
                <a:schemeClr val="bg2">
                  <a:tint val="89000"/>
                  <a:shade val="62000"/>
                  <a:satMod val="110000"/>
                  <a:lumMod val="72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h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429388" y="2000240"/>
            <a:ext cx="1066800" cy="685800"/>
          </a:xfrm>
          <a:prstGeom prst="downArrow">
            <a:avLst/>
          </a:prstGeom>
          <a:gradFill>
            <a:gsLst>
              <a:gs pos="0">
                <a:schemeClr val="bg2">
                  <a:shade val="94000"/>
                  <a:satMod val="114000"/>
                  <a:lumMod val="96000"/>
                </a:schemeClr>
              </a:gs>
              <a:gs pos="62000">
                <a:schemeClr val="bg2">
                  <a:tint val="92000"/>
                  <a:shade val="66000"/>
                  <a:satMod val="110000"/>
                  <a:lumMod val="80000"/>
                </a:schemeClr>
              </a:gs>
              <a:gs pos="100000">
                <a:schemeClr val="bg2">
                  <a:tint val="89000"/>
                  <a:shade val="62000"/>
                  <a:satMod val="110000"/>
                  <a:lumMod val="72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42844" y="6550223"/>
            <a:ext cx="5910371" cy="307777"/>
            <a:chOff x="415328" y="6505599"/>
            <a:chExt cx="5910371" cy="307777"/>
          </a:xfrm>
        </p:grpSpPr>
        <p:pic>
          <p:nvPicPr>
            <p:cNvPr id="16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28" y="6525344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76973" y="6505599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8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51692" y="762000"/>
            <a:ext cx="83702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1" hangingPunct="1">
              <a:defRPr/>
            </a:pPr>
            <a:r>
              <a:rPr lang="ru-RU" altLang="ru-RU" sz="2100" b="1" dirty="0">
                <a:latin typeface="Times New Roman" pitchFamily="18" charset="0"/>
              </a:rPr>
              <a:t> </a:t>
            </a:r>
            <a:r>
              <a:rPr lang="ru-RU" altLang="ru-RU" b="1" spc="-1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Иные меры социальной поддержки населения в </a:t>
            </a:r>
            <a:r>
              <a:rPr lang="ru-RU" altLang="ru-RU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2024 </a:t>
            </a:r>
            <a:r>
              <a:rPr lang="ru-RU" altLang="ru-RU" b="1" spc="-1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году, в тыс. рублей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843597" y="6638925"/>
            <a:ext cx="177311" cy="139700"/>
          </a:xfrm>
          <a:prstGeom prst="rect">
            <a:avLst/>
          </a:prstGeom>
          <a:solidFill>
            <a:srgbClr val="BFE1D3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1" hangingPunct="1"/>
            <a:r>
              <a:rPr lang="ru-RU" altLang="ru-RU" sz="1100" b="1" i="1">
                <a:latin typeface="Times New Roman" pitchFamily="18" charset="0"/>
              </a:rPr>
              <a:t>34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676401"/>
          <a:ext cx="8143932" cy="3962399"/>
        </p:xfrm>
        <a:graphic>
          <a:graphicData uri="http://schemas.openxmlformats.org/drawingml/2006/table">
            <a:tbl>
              <a:tblPr/>
              <a:tblGrid>
                <a:gridCol w="6274567"/>
                <a:gridCol w="1869365"/>
              </a:tblGrid>
              <a:tr h="3488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Компенсационные выплаты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Размер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71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субсидии на возмещение затрат по профилактике и тушению пожаров в пожароопасный период на территории Шкотовского МО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                  1 </a:t>
                      </a:r>
                      <a:r>
                        <a:rPr lang="en-US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00,00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97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на возмещение затрат на оплату жилищных услуг и услуг отопления жилых помещений семей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военнослужащих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зоне СВО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                  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4 699,16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97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на возмещение затрат на оплату услуг по обеспечению твердым топливом семей военнослужащих в зоне СВО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                  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677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,44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97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на возмещение затрат на обеспечение граждан твердым топливом (дровами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 КБ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                  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3 021,41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48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9 398,01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429388" y="357166"/>
            <a:ext cx="1428760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8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1490297" cy="155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00034" y="685800"/>
            <a:ext cx="821537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spcAft>
                <a:spcPts val="425"/>
              </a:spcAft>
              <a:defRPr/>
            </a:pPr>
            <a:r>
              <a:rPr lang="ru-RU" altLang="ru-RU" sz="1600" b="1" spc="-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Направления расходов, реализуемых в рамках региональных проектов, входящих в состав национальных проектов в </a:t>
            </a:r>
            <a:r>
              <a:rPr lang="ru-RU" altLang="ru-RU" sz="1600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2024 </a:t>
            </a:r>
            <a:r>
              <a:rPr lang="ru-RU" altLang="ru-RU" sz="1600" b="1" spc="-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году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2071670" y="1571612"/>
            <a:ext cx="6572296" cy="479425"/>
          </a:xfrm>
          <a:prstGeom prst="rect">
            <a:avLst/>
          </a:prstGeom>
          <a:solidFill>
            <a:srgbClr val="FAECD8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1" hangingPunct="1"/>
            <a:r>
              <a:rPr lang="ru-RU" altLang="ru-RU" sz="2000" b="1" dirty="0">
                <a:latin typeface="Times New Roman" pitchFamily="18" charset="0"/>
              </a:rPr>
              <a:t>Е Национальный проект «Образование</a:t>
            </a:r>
            <a:r>
              <a:rPr lang="ru-RU" altLang="ru-RU" sz="2000" b="1" dirty="0" smtClean="0">
                <a:latin typeface="Times New Roman" pitchFamily="18" charset="0"/>
              </a:rPr>
              <a:t>» тыс. руб</a:t>
            </a:r>
            <a:r>
              <a:rPr lang="ru-RU" altLang="ru-RU" sz="2400" b="1" dirty="0" smtClean="0">
                <a:latin typeface="Times New Roman" pitchFamily="18" charset="0"/>
              </a:rPr>
              <a:t>.</a:t>
            </a:r>
            <a:endParaRPr lang="ru-RU" altLang="ru-RU" sz="2400" b="1" dirty="0">
              <a:latin typeface="Times New Roman" pitchFamily="18" charset="0"/>
            </a:endParaRP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785786" y="2643182"/>
            <a:ext cx="7786742" cy="1928826"/>
          </a:xfrm>
          <a:prstGeom prst="rect">
            <a:avLst/>
          </a:prstGeom>
          <a:solidFill>
            <a:srgbClr val="FAECD8"/>
          </a:solidFill>
          <a:ln>
            <a:noFill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625"/>
              </a:spcAft>
              <a:defRPr/>
            </a:pPr>
            <a:r>
              <a:rPr lang="ru-RU" altLang="ru-RU" sz="1600" b="1" u="sng" dirty="0" smtClean="0">
                <a:latin typeface="Times New Roman" pitchFamily="18" charset="0"/>
              </a:rPr>
              <a:t>Е1 Региональный проект «Современная школа» в сумме 1 170,00:</a:t>
            </a:r>
          </a:p>
          <a:p>
            <a:pPr marL="285750" indent="-285750" eaLnBrk="1" hangingPunct="1">
              <a:lnSpc>
                <a:spcPts val="2138"/>
              </a:lnSpc>
              <a:buFontTx/>
              <a:buChar char="-"/>
              <a:defRPr/>
            </a:pPr>
            <a:r>
              <a:rPr lang="ru-RU" altLang="ru-RU" sz="1600" dirty="0" smtClean="0">
                <a:latin typeface="Times New Roman" pitchFamily="18" charset="0"/>
              </a:rPr>
              <a:t>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 Приморского края;</a:t>
            </a:r>
          </a:p>
          <a:p>
            <a:pPr eaLnBrk="1" hangingPunct="1">
              <a:spcAft>
                <a:spcPts val="625"/>
              </a:spcAft>
              <a:defRPr/>
            </a:pPr>
            <a:r>
              <a:rPr lang="ru-RU" altLang="ru-RU" sz="1600" b="1" u="sng" dirty="0" smtClean="0">
                <a:latin typeface="Times New Roman" pitchFamily="18" charset="0"/>
              </a:rPr>
              <a:t>ЕВ Региональный проект «Патриотическое воспитание граждан» в сумме 2 141,95:</a:t>
            </a:r>
          </a:p>
          <a:p>
            <a:pPr eaLnBrk="1" hangingPunct="1">
              <a:lnSpc>
                <a:spcPts val="1563"/>
              </a:lnSpc>
              <a:defRPr/>
            </a:pPr>
            <a:r>
              <a:rPr lang="ru-RU" altLang="ru-RU" sz="1600" dirty="0" smtClean="0">
                <a:latin typeface="Times New Roman" pitchFamily="18" charset="0"/>
              </a:rPr>
              <a:t>- обеспечение деятельности советников директора по воспитанию и взаимодействию с детскими общественными объединениями в общеобразовательных </a:t>
            </a:r>
            <a:r>
              <a:rPr lang="ru-RU" altLang="ru-RU" dirty="0" smtClean="0">
                <a:latin typeface="Times New Roman" pitchFamily="18" charset="0"/>
              </a:rPr>
              <a:t>организациях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4572008"/>
            <a:ext cx="3786214" cy="1974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hatsApp Image 2025-04-07 at 11.24.1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572008"/>
            <a:ext cx="3500462" cy="1928826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8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9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00034" y="685800"/>
            <a:ext cx="821537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spcAft>
                <a:spcPts val="425"/>
              </a:spcAft>
              <a:defRPr/>
            </a:pPr>
            <a:r>
              <a:rPr lang="ru-RU" altLang="ru-RU" sz="1600" b="1" spc="-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Направления расходов, реализуемых в рамках региональных проектов, входящих в состав национальных проектов в </a:t>
            </a:r>
            <a:r>
              <a:rPr lang="ru-RU" altLang="ru-RU" sz="1600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2024 </a:t>
            </a:r>
            <a:r>
              <a:rPr lang="ru-RU" altLang="ru-RU" sz="1600" b="1" spc="-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году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642911" y="1981200"/>
            <a:ext cx="8001056" cy="479425"/>
          </a:xfrm>
          <a:prstGeom prst="rect">
            <a:avLst/>
          </a:prstGeom>
          <a:solidFill>
            <a:srgbClr val="FAECD8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1" hangingPunct="1"/>
            <a:r>
              <a:rPr lang="ru-RU" altLang="ru-RU" sz="2400" b="1" dirty="0">
                <a:latin typeface="Times New Roman" pitchFamily="18" charset="0"/>
              </a:rPr>
              <a:t>Е Национальный проект </a:t>
            </a:r>
            <a:r>
              <a:rPr lang="ru-RU" altLang="ru-RU" sz="2400" b="1" dirty="0" smtClean="0">
                <a:latin typeface="Times New Roman" pitchFamily="18" charset="0"/>
              </a:rPr>
              <a:t>«Культура» тыс. руб.</a:t>
            </a:r>
            <a:endParaRPr lang="ru-RU" altLang="ru-RU" sz="2400" b="1" dirty="0">
              <a:latin typeface="Times New Roman" pitchFamily="18" charset="0"/>
            </a:endParaRP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3929058" y="2786058"/>
            <a:ext cx="4643470" cy="1185866"/>
          </a:xfrm>
          <a:prstGeom prst="rect">
            <a:avLst/>
          </a:prstGeom>
          <a:solidFill>
            <a:srgbClr val="FAECD8"/>
          </a:solidFill>
          <a:ln>
            <a:noFill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625"/>
              </a:spcAft>
              <a:defRPr/>
            </a:pPr>
            <a:r>
              <a:rPr lang="en-US" altLang="ru-RU" b="1" u="sng" dirty="0" smtClean="0">
                <a:latin typeface="Times New Roman" pitchFamily="18" charset="0"/>
              </a:rPr>
              <a:t>A</a:t>
            </a:r>
            <a:r>
              <a:rPr lang="ru-RU" altLang="ru-RU" b="1" u="sng" dirty="0" smtClean="0">
                <a:latin typeface="Times New Roman" pitchFamily="18" charset="0"/>
              </a:rPr>
              <a:t> Региональный проект «Культурная среда» в сумме 19 081,29:</a:t>
            </a:r>
          </a:p>
          <a:p>
            <a:pPr marL="285750" indent="-285750">
              <a:lnSpc>
                <a:spcPts val="2138"/>
              </a:lnSpc>
              <a:buFontTx/>
              <a:buChar char="-"/>
              <a:defRPr/>
            </a:pPr>
            <a:r>
              <a:rPr lang="ru-RU" dirty="0" smtClean="0"/>
              <a:t>Произведён капитальный ремонт Районного Дома культуры </a:t>
            </a:r>
            <a:r>
              <a:rPr lang="ru-RU" dirty="0" err="1" smtClean="0"/>
              <a:t>пгт</a:t>
            </a:r>
            <a:r>
              <a:rPr lang="ru-RU" dirty="0" smtClean="0"/>
              <a:t> </a:t>
            </a:r>
            <a:r>
              <a:rPr lang="ru-RU" dirty="0" err="1" smtClean="0"/>
              <a:t>Смоляниново</a:t>
            </a:r>
            <a:r>
              <a:rPr lang="ru-RU" altLang="ru-RU" dirty="0" smtClean="0">
                <a:latin typeface="Times New Roman" pitchFamily="18" charset="0"/>
              </a:rPr>
              <a:t>;</a:t>
            </a:r>
          </a:p>
          <a:p>
            <a:pPr marL="285750" indent="-285750" eaLnBrk="1" hangingPunct="1">
              <a:lnSpc>
                <a:spcPts val="2138"/>
              </a:lnSpc>
              <a:buFontTx/>
              <a:buChar char="-"/>
              <a:defRPr/>
            </a:pPr>
            <a:endParaRPr lang="ru-RU" altLang="ru-RU" dirty="0" smtClean="0">
              <a:latin typeface="Times New Roman" pitchFamily="18" charset="0"/>
            </a:endParaRPr>
          </a:p>
        </p:txBody>
      </p:sp>
      <p:pic>
        <p:nvPicPr>
          <p:cNvPr id="6" name="Рисунок 5" descr="photo_2025-04-08_14-01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351" y="2643181"/>
            <a:ext cx="2970517" cy="36433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photo_2025-04-08_14-01-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4000504"/>
            <a:ext cx="4714908" cy="233237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58016" y="357166"/>
            <a:ext cx="1214446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10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3"/>
            <a:ext cx="18844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500299" y="1571612"/>
            <a:ext cx="6143668" cy="428628"/>
          </a:xfrm>
          <a:prstGeom prst="rect">
            <a:avLst/>
          </a:prstGeom>
          <a:solidFill>
            <a:srgbClr val="FAECD8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1" hangingPunct="1">
              <a:spcAft>
                <a:spcPts val="3575"/>
              </a:spcAft>
            </a:pPr>
            <a:r>
              <a:rPr lang="en-US" altLang="ru-RU" sz="1600" b="1" dirty="0">
                <a:latin typeface="Times New Roman" pitchFamily="18" charset="0"/>
              </a:rPr>
              <a:t>R </a:t>
            </a:r>
            <a:r>
              <a:rPr lang="ru-RU" altLang="ru-RU" sz="1600" b="1" dirty="0">
                <a:latin typeface="Times New Roman" pitchFamily="18" charset="0"/>
              </a:rPr>
              <a:t>Национальный </a:t>
            </a:r>
            <a:r>
              <a:rPr lang="ru-RU" altLang="ru-RU" sz="1600" b="1" dirty="0" smtClean="0">
                <a:latin typeface="Times New Roman" pitchFamily="18" charset="0"/>
              </a:rPr>
              <a:t>проект «Безопасные </a:t>
            </a:r>
            <a:r>
              <a:rPr lang="ru-RU" altLang="ru-RU" sz="1600" b="1" dirty="0">
                <a:latin typeface="Times New Roman" pitchFamily="18" charset="0"/>
              </a:rPr>
              <a:t>качественные дороги</a:t>
            </a:r>
            <a:r>
              <a:rPr lang="ru-RU" altLang="ru-RU" sz="1600" b="1" dirty="0" smtClean="0">
                <a:latin typeface="Times New Roman" pitchFamily="18" charset="0"/>
              </a:rPr>
              <a:t>»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3714744" y="3143248"/>
            <a:ext cx="4931747" cy="841375"/>
          </a:xfrm>
          <a:prstGeom prst="rect">
            <a:avLst/>
          </a:prstGeom>
          <a:solidFill>
            <a:srgbClr val="FAEC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300"/>
              </a:lnSpc>
            </a:pPr>
            <a:r>
              <a:rPr lang="en-US" altLang="ru-RU" sz="1600" b="1" u="sng" dirty="0">
                <a:latin typeface="Times New Roman" pitchFamily="18" charset="0"/>
              </a:rPr>
              <a:t>R1 </a:t>
            </a:r>
            <a:r>
              <a:rPr lang="ru-RU" altLang="ru-RU" sz="1600" b="1" u="sng" dirty="0">
                <a:latin typeface="Times New Roman" pitchFamily="18" charset="0"/>
              </a:rPr>
              <a:t>Региональный проект «Региональная и местная дорожная сеть</a:t>
            </a:r>
            <a:r>
              <a:rPr lang="ru-RU" altLang="ru-RU" sz="1600" b="1" u="sng" dirty="0" smtClean="0">
                <a:latin typeface="Times New Roman" pitchFamily="18" charset="0"/>
              </a:rPr>
              <a:t>»  в сумме </a:t>
            </a:r>
            <a:r>
              <a:rPr lang="ru-RU" altLang="ru-RU" sz="1600" b="1" dirty="0" smtClean="0">
                <a:latin typeface="Times New Roman" pitchFamily="18" charset="0"/>
              </a:rPr>
              <a:t>120 000,00 тыс.руб.</a:t>
            </a:r>
            <a:r>
              <a:rPr lang="ru-RU" altLang="ru-RU" sz="1600" b="1" u="sng" dirty="0" smtClean="0">
                <a:latin typeface="Times New Roman" pitchFamily="18" charset="0"/>
              </a:rPr>
              <a:t>:</a:t>
            </a:r>
            <a:endParaRPr lang="ru-RU" altLang="ru-RU" sz="1600" b="1" u="sng" dirty="0">
              <a:latin typeface="Times New Roman" pitchFamily="18" charset="0"/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3714744" y="4714884"/>
            <a:ext cx="4929222" cy="914400"/>
          </a:xfrm>
          <a:prstGeom prst="rect">
            <a:avLst/>
          </a:prstGeom>
          <a:solidFill>
            <a:srgbClr val="FAEC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dist" eaLnBrk="1" hangingPunct="1">
              <a:lnSpc>
                <a:spcPts val="2300"/>
              </a:lnSpc>
              <a:spcAft>
                <a:spcPts val="213"/>
              </a:spcAft>
            </a:pPr>
            <a:r>
              <a:rPr lang="ru-RU" altLang="ru-RU" sz="1400" dirty="0">
                <a:latin typeface="Times New Roman" pitchFamily="18" charset="0"/>
              </a:rPr>
              <a:t>- Капитальный ремонт и ремонт автомобильных дорог местного значения в рамках регионального проекта "Региональная и местная дорожная сеть"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571472" y="685800"/>
            <a:ext cx="807249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spcAft>
                <a:spcPts val="425"/>
              </a:spcAft>
              <a:defRPr/>
            </a:pPr>
            <a:r>
              <a:rPr lang="ru-RU" altLang="ru-RU" sz="1600" b="1" spc="-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Направления расходов, реализуемых в рамках региональных проектов, входящих </a:t>
            </a:r>
            <a:endParaRPr lang="ru-RU" altLang="ru-RU" sz="1600" b="1" spc="-1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 eaLnBrk="1" hangingPunct="1">
              <a:spcAft>
                <a:spcPts val="425"/>
              </a:spcAft>
              <a:defRPr/>
            </a:pPr>
            <a:r>
              <a:rPr lang="ru-RU" altLang="ru-RU" sz="1600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</a:t>
            </a:r>
            <a:r>
              <a:rPr lang="ru-RU" altLang="ru-RU" sz="1600" b="1" spc="-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состав национальных проектов в </a:t>
            </a:r>
            <a:r>
              <a:rPr lang="ru-RU" altLang="ru-RU" sz="1600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2024 </a:t>
            </a:r>
            <a:r>
              <a:rPr lang="ru-RU" altLang="ru-RU" sz="1600" b="1" spc="-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году (продолжение)</a:t>
            </a:r>
          </a:p>
        </p:txBody>
      </p:sp>
      <p:pic>
        <p:nvPicPr>
          <p:cNvPr id="7" name="Picture 2" descr="\\fs\media$\2022\!ДОРОГИ\Объезд по БКД 29.08.22\20220730_095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500570"/>
            <a:ext cx="3240000" cy="14835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</p:spPr>
      </p:pic>
      <p:pic>
        <p:nvPicPr>
          <p:cNvPr id="8" name="Picture 2" descr="\\srv-01\share\ОКС\Муртищева Н.А\фото дорог 2022\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786058"/>
            <a:ext cx="3143272" cy="15085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58016" y="357166"/>
            <a:ext cx="1214446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11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9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3" y="762000"/>
            <a:ext cx="792961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Реализация о</a:t>
            </a:r>
            <a:r>
              <a:rPr lang="ru-RU" altLang="ru-RU" sz="1600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бъектов инициируемых жителями округа</a:t>
            </a:r>
          </a:p>
          <a:p>
            <a:pPr algn="ctr" eaLnBrk="1" hangingPunct="1">
              <a:defRPr/>
            </a:pPr>
            <a:r>
              <a:rPr lang="ru-RU" altLang="ru-RU" sz="1600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 решению вопросов местного значения (ТОС) в 2024 </a:t>
            </a:r>
            <a:r>
              <a:rPr lang="ru-RU" altLang="ru-RU" sz="1600" b="1" spc="-1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году, в тыс. рублей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6248" y="2000240"/>
            <a:ext cx="392909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1200" b="1" dirty="0" smtClean="0">
                <a:latin typeface="+mj-lt"/>
              </a:rPr>
              <a:t>с. Центральное</a:t>
            </a:r>
          </a:p>
          <a:p>
            <a:r>
              <a:rPr lang="ru-RU" sz="1200" b="1" dirty="0" smtClean="0">
                <a:latin typeface="+mj-lt"/>
              </a:rPr>
              <a:t>Наименование ТОС- «Активная молодежь»</a:t>
            </a:r>
          </a:p>
          <a:p>
            <a:r>
              <a:rPr lang="ru-RU" sz="1200" b="1" dirty="0" smtClean="0">
                <a:latin typeface="+mj-lt"/>
              </a:rPr>
              <a:t>Наименование проекта – «Сердце парка»  </a:t>
            </a:r>
          </a:p>
          <a:p>
            <a:r>
              <a:rPr lang="ru-RU" sz="1200" b="1" dirty="0" smtClean="0">
                <a:latin typeface="+mj-lt"/>
              </a:rPr>
              <a:t>Сумма реализации -1000,00 </a:t>
            </a:r>
            <a:r>
              <a:rPr lang="ru-RU" altLang="ru-RU" sz="1200" b="1" spc="-100" dirty="0" smtClean="0">
                <a:latin typeface="+mj-lt"/>
                <a:cs typeface="Times New Roman" pitchFamily="18" charset="0"/>
              </a:rPr>
              <a:t>тыс</a:t>
            </a:r>
            <a:r>
              <a:rPr lang="ru-RU" altLang="ru-RU" sz="1200" b="1" spc="-100" dirty="0">
                <a:latin typeface="+mj-lt"/>
                <a:cs typeface="Times New Roman" pitchFamily="18" charset="0"/>
              </a:rPr>
              <a:t>. </a:t>
            </a:r>
            <a:r>
              <a:rPr lang="ru-RU" altLang="ru-RU" sz="1200" b="1" spc="-100" dirty="0" smtClean="0">
                <a:latin typeface="+mj-lt"/>
                <a:cs typeface="Times New Roman" pitchFamily="18" charset="0"/>
              </a:rPr>
              <a:t>рублей</a:t>
            </a:r>
          </a:p>
          <a:p>
            <a:r>
              <a:rPr lang="ru-RU" altLang="ru-RU" sz="1200" spc="-100" dirty="0" smtClean="0">
                <a:latin typeface="+mj-lt"/>
                <a:cs typeface="Times New Roman" pitchFamily="18" charset="0"/>
              </a:rPr>
              <a:t>выполнены  работы  по благоустройству  «</a:t>
            </a:r>
            <a:r>
              <a:rPr lang="ru-RU" altLang="ru-RU" sz="1200" spc="-100" dirty="0" err="1" smtClean="0">
                <a:latin typeface="+mj-lt"/>
                <a:cs typeface="Times New Roman" pitchFamily="18" charset="0"/>
              </a:rPr>
              <a:t>Центропарка</a:t>
            </a:r>
            <a:r>
              <a:rPr lang="ru-RU" altLang="ru-RU" sz="1200" spc="-100" dirty="0" smtClean="0">
                <a:latin typeface="+mj-lt"/>
                <a:cs typeface="Times New Roman" pitchFamily="18" charset="0"/>
              </a:rPr>
              <a:t>»</a:t>
            </a:r>
          </a:p>
          <a:p>
            <a:r>
              <a:rPr lang="ru-RU" altLang="ru-RU" sz="1200" spc="-100" dirty="0" smtClean="0">
                <a:latin typeface="+mj-lt"/>
                <a:cs typeface="Times New Roman" pitchFamily="18" charset="0"/>
              </a:rPr>
              <a:t> (</a:t>
            </a:r>
            <a:r>
              <a:rPr lang="ru-RU" sz="1200" dirty="0" smtClean="0"/>
              <a:t>укладке тротуарной плитки </a:t>
            </a:r>
            <a:r>
              <a:rPr lang="ru-RU" altLang="ru-RU" sz="1200" spc="-100" dirty="0" smtClean="0">
                <a:latin typeface="+mj-lt"/>
                <a:cs typeface="Times New Roman" pitchFamily="18" charset="0"/>
              </a:rPr>
              <a:t>и  установка скамеек)</a:t>
            </a:r>
            <a:endParaRPr lang="ru-RU" altLang="ru-RU" sz="1200" spc="-100" dirty="0">
              <a:latin typeface="+mj-lt"/>
              <a:cs typeface="Times New Roman" pitchFamily="18" charset="0"/>
            </a:endParaRPr>
          </a:p>
        </p:txBody>
      </p:sp>
      <p:pic>
        <p:nvPicPr>
          <p:cNvPr id="2" name="Picture 2" descr="\\srv-01\fin$\ДУМА\Годовой отчет об исполнении бюджета ежегодно до 01.04\Отчет по исполнению бюджета кварт и годовой за 2024  год\ТОС фото\Шкотово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929066"/>
            <a:ext cx="3143272" cy="2524116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29124" y="4500570"/>
            <a:ext cx="39290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1200" b="1" dirty="0" smtClean="0">
                <a:latin typeface="+mj-lt"/>
              </a:rPr>
              <a:t>п.Шкотово </a:t>
            </a:r>
          </a:p>
          <a:p>
            <a:r>
              <a:rPr lang="ru-RU" sz="1200" b="1" dirty="0" smtClean="0">
                <a:latin typeface="+mj-lt"/>
              </a:rPr>
              <a:t>Наименование ТОС - «Комсомольская».</a:t>
            </a:r>
          </a:p>
          <a:p>
            <a:r>
              <a:rPr lang="ru-RU" sz="1200" b="1" dirty="0" smtClean="0">
                <a:latin typeface="+mj-lt"/>
              </a:rPr>
              <a:t>Наименование проекта - «Под лежачий камень </a:t>
            </a:r>
          </a:p>
          <a:p>
            <a:r>
              <a:rPr lang="ru-RU" sz="1200" b="1" dirty="0" smtClean="0">
                <a:latin typeface="+mj-lt"/>
              </a:rPr>
              <a:t>вода не течет»</a:t>
            </a:r>
          </a:p>
          <a:p>
            <a:r>
              <a:rPr lang="ru-RU" sz="1200" b="1" dirty="0" smtClean="0">
                <a:latin typeface="+mj-lt"/>
              </a:rPr>
              <a:t>Сумма реализации -1000,00 </a:t>
            </a:r>
            <a:r>
              <a:rPr lang="ru-RU" altLang="ru-RU" sz="1200" b="1" spc="-100" dirty="0" smtClean="0">
                <a:latin typeface="+mj-lt"/>
                <a:cs typeface="Times New Roman" pitchFamily="18" charset="0"/>
              </a:rPr>
              <a:t>тыс</a:t>
            </a:r>
            <a:r>
              <a:rPr lang="ru-RU" altLang="ru-RU" sz="1200" b="1" spc="-100" dirty="0">
                <a:latin typeface="+mj-lt"/>
                <a:cs typeface="Times New Roman" pitchFamily="18" charset="0"/>
              </a:rPr>
              <a:t>. </a:t>
            </a:r>
            <a:r>
              <a:rPr lang="ru-RU" altLang="ru-RU" sz="1200" b="1" spc="-100" dirty="0" smtClean="0">
                <a:latin typeface="+mj-lt"/>
                <a:cs typeface="Times New Roman" pitchFamily="18" charset="0"/>
              </a:rPr>
              <a:t>рублей </a:t>
            </a:r>
          </a:p>
          <a:p>
            <a:r>
              <a:rPr lang="ru-RU" sz="1200" dirty="0" smtClean="0"/>
              <a:t>выполнены работы по устройству водопропускной </a:t>
            </a:r>
          </a:p>
          <a:p>
            <a:r>
              <a:rPr lang="ru-RU" sz="1200" dirty="0" smtClean="0"/>
              <a:t> и водоотводной систем</a:t>
            </a:r>
            <a:endParaRPr lang="ru-RU" altLang="ru-RU" sz="1200" b="1" spc="-1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ru-RU" altLang="ru-RU" sz="1200" b="1" spc="-1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ru-RU" altLang="ru-RU" sz="1200" b="1" spc="-100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8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9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3" y="762000"/>
            <a:ext cx="792961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Реализация о</a:t>
            </a:r>
            <a:r>
              <a:rPr lang="ru-RU" altLang="ru-RU" sz="1600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бъектов инициируемых жителями округа</a:t>
            </a:r>
          </a:p>
          <a:p>
            <a:pPr algn="ctr" eaLnBrk="1" hangingPunct="1">
              <a:defRPr/>
            </a:pPr>
            <a:r>
              <a:rPr lang="ru-RU" altLang="ru-RU" sz="1600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 решению вопросов местного значения (ТОС) в 2024 </a:t>
            </a:r>
            <a:r>
              <a:rPr lang="ru-RU" altLang="ru-RU" sz="1600" b="1" spc="-1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году, в тыс. рублей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6248" y="1714488"/>
            <a:ext cx="421484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1200" b="1" dirty="0" smtClean="0">
                <a:latin typeface="+mj-lt"/>
              </a:rPr>
              <a:t>с. Романовка</a:t>
            </a:r>
          </a:p>
          <a:p>
            <a:r>
              <a:rPr lang="ru-RU" sz="1200" b="1" dirty="0" smtClean="0">
                <a:latin typeface="+mj-lt"/>
              </a:rPr>
              <a:t>Наименование ТОС – «Благодать».</a:t>
            </a:r>
          </a:p>
          <a:p>
            <a:r>
              <a:rPr lang="ru-RU" sz="1200" b="1" dirty="0" smtClean="0">
                <a:latin typeface="+mj-lt"/>
              </a:rPr>
              <a:t>Наименование проекта – «Универсальное </a:t>
            </a:r>
          </a:p>
          <a:p>
            <a:r>
              <a:rPr lang="ru-RU" sz="1200" b="1" dirty="0" smtClean="0">
                <a:latin typeface="+mj-lt"/>
              </a:rPr>
              <a:t>спортивное пространство»</a:t>
            </a:r>
          </a:p>
          <a:p>
            <a:r>
              <a:rPr lang="ru-RU" sz="1200" dirty="0" smtClean="0"/>
              <a:t>выполнены работы по благоустройству спортивной </a:t>
            </a:r>
          </a:p>
          <a:p>
            <a:r>
              <a:rPr lang="ru-RU" sz="1200" dirty="0" smtClean="0"/>
              <a:t>площадки (устройство бетонного основания)</a:t>
            </a:r>
            <a:endParaRPr lang="ru-RU" sz="1200" b="1" dirty="0" smtClean="0">
              <a:latin typeface="+mj-lt"/>
            </a:endParaRPr>
          </a:p>
        </p:txBody>
      </p:sp>
      <p:pic>
        <p:nvPicPr>
          <p:cNvPr id="99330" name="Picture 2" descr="\\srv-01\fin$\ДУМА\Годовой отчет об исполнении бюджета ежегодно до 01.04\Отчет по исполнению бюджета кварт и годовой за 2024  год\ТОС фото\Романовка IMG-20250416-WA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514718" cy="185738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86446" y="357166"/>
            <a:ext cx="2071702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 таблицы)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357686" y="3357562"/>
            <a:ext cx="421484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1200" b="1" dirty="0" smtClean="0">
                <a:latin typeface="+mj-lt"/>
              </a:rPr>
              <a:t>п. </a:t>
            </a:r>
            <a:r>
              <a:rPr lang="ru-RU" sz="1200" b="1" dirty="0" err="1" smtClean="0">
                <a:latin typeface="+mj-lt"/>
              </a:rPr>
              <a:t>Подъяпольское</a:t>
            </a:r>
            <a:endParaRPr lang="ru-RU" sz="1200" b="1" dirty="0" smtClean="0">
              <a:latin typeface="+mj-lt"/>
            </a:endParaRPr>
          </a:p>
          <a:p>
            <a:r>
              <a:rPr lang="ru-RU" sz="1200" b="1" dirty="0" smtClean="0">
                <a:latin typeface="+mj-lt"/>
              </a:rPr>
              <a:t>Наименование ТОС- «40 лет Октября дом 31»</a:t>
            </a:r>
          </a:p>
          <a:p>
            <a:r>
              <a:rPr lang="ru-RU" sz="1200" b="1" dirty="0" smtClean="0">
                <a:latin typeface="+mj-lt"/>
              </a:rPr>
              <a:t>Наименование проекта –  Благоустройство  </a:t>
            </a:r>
          </a:p>
          <a:p>
            <a:r>
              <a:rPr lang="ru-RU" sz="1200" b="1" dirty="0" smtClean="0">
                <a:latin typeface="+mj-lt"/>
              </a:rPr>
              <a:t>придомовой территории» </a:t>
            </a:r>
          </a:p>
          <a:p>
            <a:r>
              <a:rPr lang="ru-RU" sz="1200" dirty="0" smtClean="0"/>
              <a:t>выполнены работы по обустройству бельевой </a:t>
            </a:r>
          </a:p>
          <a:p>
            <a:r>
              <a:rPr lang="ru-RU" sz="1200" dirty="0" smtClean="0"/>
              <a:t>площадки и асфальтированию </a:t>
            </a:r>
            <a:r>
              <a:rPr lang="ru-RU" sz="1200" dirty="0" err="1" smtClean="0"/>
              <a:t>отмостки</a:t>
            </a:r>
            <a:r>
              <a:rPr lang="ru-RU" sz="1200" dirty="0" smtClean="0"/>
              <a:t> дома</a:t>
            </a:r>
            <a:endParaRPr lang="ru-RU" sz="1200" b="1" dirty="0" smtClean="0">
              <a:latin typeface="+mj-lt"/>
            </a:endParaRPr>
          </a:p>
        </p:txBody>
      </p:sp>
      <p:pic>
        <p:nvPicPr>
          <p:cNvPr id="105473" name="Picture 1" descr="\\srv-01\fin$\ДУМА\Годовой отчет об исполнении бюджета ежегодно до 01.04\Отчет по исполнению бюджета кварт и годовой за 2024  год\ТОС фото\1 подъпольск IMG-20250416-WA0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86124"/>
            <a:ext cx="3500462" cy="2071702"/>
          </a:xfrm>
          <a:prstGeom prst="rect">
            <a:avLst/>
          </a:prstGeom>
          <a:noFill/>
        </p:spPr>
      </p:pic>
      <p:pic>
        <p:nvPicPr>
          <p:cNvPr id="105474" name="Picture 2" descr="\\srv-01\fin$\ДУМА\Годовой отчет об исполнении бюджета ежегодно до 01.04\Отчет по исполнению бюджета кварт и годовой за 2024  год\ТОС фото\2 подъпольск IMG-20250416-WA00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643446"/>
            <a:ext cx="3429024" cy="1762116"/>
          </a:xfrm>
          <a:prstGeom prst="rect">
            <a:avLst/>
          </a:prstGeom>
          <a:noFill/>
        </p:spPr>
      </p:pic>
      <p:grpSp>
        <p:nvGrpSpPr>
          <p:cNvPr id="9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10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3" y="762000"/>
            <a:ext cx="792961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Реализация о</a:t>
            </a:r>
            <a:r>
              <a:rPr lang="ru-RU" altLang="ru-RU" sz="1600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бъектов инициируемых жителями округа</a:t>
            </a:r>
          </a:p>
          <a:p>
            <a:pPr algn="ctr" eaLnBrk="1" hangingPunct="1">
              <a:defRPr/>
            </a:pPr>
            <a:r>
              <a:rPr lang="ru-RU" altLang="ru-RU" sz="1600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 решению вопросов местного значения (ТОС) в 2024 </a:t>
            </a:r>
            <a:r>
              <a:rPr lang="ru-RU" altLang="ru-RU" sz="1600" b="1" spc="-1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году, в тыс. рублей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6248" y="1785926"/>
            <a:ext cx="421484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1200" b="1" dirty="0" smtClean="0">
                <a:latin typeface="+mj-lt"/>
              </a:rPr>
              <a:t>с. </a:t>
            </a:r>
            <a:r>
              <a:rPr lang="ru-RU" sz="1200" b="1" dirty="0" err="1" smtClean="0">
                <a:latin typeface="+mj-lt"/>
              </a:rPr>
              <a:t>Штыково</a:t>
            </a:r>
            <a:r>
              <a:rPr lang="ru-RU" sz="1200" b="1" dirty="0" smtClean="0">
                <a:latin typeface="+mj-lt"/>
              </a:rPr>
              <a:t>.</a:t>
            </a:r>
          </a:p>
          <a:p>
            <a:r>
              <a:rPr lang="ru-RU" sz="1200" b="1" dirty="0" smtClean="0">
                <a:latin typeface="+mj-lt"/>
              </a:rPr>
              <a:t>Наименование ТОС – «Строителей, 9».</a:t>
            </a:r>
          </a:p>
          <a:p>
            <a:r>
              <a:rPr lang="ru-RU" sz="1200" b="1" dirty="0" smtClean="0">
                <a:latin typeface="+mj-lt"/>
              </a:rPr>
              <a:t>Наименование проекта – «Творческий дворик»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Выполнены работы по планировке территории, 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устройству освещения и укладке тротуарной плитки</a:t>
            </a:r>
            <a:endParaRPr lang="ru-RU" sz="1200" b="1" dirty="0" smtClean="0">
              <a:latin typeface="+mj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86446" y="357166"/>
            <a:ext cx="2071702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29124" y="4071942"/>
            <a:ext cx="421484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1200" b="1" dirty="0" smtClean="0">
                <a:latin typeface="+mj-lt"/>
              </a:rPr>
              <a:t>с. Новонежино</a:t>
            </a:r>
          </a:p>
          <a:p>
            <a:r>
              <a:rPr lang="ru-RU" sz="1200" b="1" dirty="0" smtClean="0">
                <a:latin typeface="+mj-lt"/>
              </a:rPr>
              <a:t>Наименование ТОС- «ПОЧТОВЫЙ»</a:t>
            </a:r>
          </a:p>
          <a:p>
            <a:r>
              <a:rPr lang="ru-RU" sz="1200" b="1" dirty="0" smtClean="0">
                <a:latin typeface="+mj-lt"/>
              </a:rPr>
              <a:t>Наименование проекта – «Благоустройство </a:t>
            </a:r>
          </a:p>
          <a:p>
            <a:r>
              <a:rPr lang="ru-RU" sz="1200" b="1" dirty="0" smtClean="0">
                <a:latin typeface="+mj-lt"/>
              </a:rPr>
              <a:t>придомовой территории ул. Почтовая, д.3 </a:t>
            </a:r>
          </a:p>
          <a:p>
            <a:r>
              <a:rPr lang="ru-RU" sz="1200" b="1" dirty="0" smtClean="0">
                <a:latin typeface="+mj-lt"/>
              </a:rPr>
              <a:t>пос. Новонежино»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Выполнено благоустройство придомовой 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территории</a:t>
            </a:r>
            <a:endParaRPr lang="ru-RU" sz="1200" b="1" dirty="0" smtClean="0">
              <a:latin typeface="+mj-lt"/>
            </a:endParaRPr>
          </a:p>
        </p:txBody>
      </p:sp>
      <p:pic>
        <p:nvPicPr>
          <p:cNvPr id="99331" name="Picture 3" descr="\\srv-01\fin$\ДУМА\Годовой отчет об исполнении бюджета ежегодно до 01.04\Отчет по исполнению бюджета кварт и годовой за 2024  год\ТОС фото\штыково IMG-20250416-WA0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643338" cy="2357454"/>
          </a:xfrm>
          <a:prstGeom prst="rect">
            <a:avLst/>
          </a:prstGeom>
          <a:noFill/>
        </p:spPr>
      </p:pic>
      <p:pic>
        <p:nvPicPr>
          <p:cNvPr id="99332" name="Picture 4" descr="\\srv-01\fin$\ДУМА\Годовой отчет об исполнении бюджета ежегодно до 01.04\Отчет по исполнению бюджета кварт и годовой за 2024  год\ТОС фото\новонежино IMG-20250417-WA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3643338" cy="2786082"/>
          </a:xfrm>
          <a:prstGeom prst="rect">
            <a:avLst/>
          </a:prstGeom>
          <a:noFill/>
        </p:spPr>
      </p:pic>
      <p:grpSp>
        <p:nvGrpSpPr>
          <p:cNvPr id="8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9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85786" y="642918"/>
            <a:ext cx="765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Инициативное </a:t>
            </a:r>
            <a:r>
              <a:rPr lang="ru-RU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бюджетирование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по направлению </a:t>
            </a:r>
            <a:b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«Твой проект» в общей сумме – 4 401,51 тыс.руб.</a:t>
            </a:r>
            <a:endParaRPr lang="ru-RU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86248" y="1428736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1200" b="1" dirty="0" smtClean="0">
                <a:latin typeface="+mj-lt"/>
              </a:rPr>
              <a:t>с. Центральное </a:t>
            </a:r>
          </a:p>
          <a:p>
            <a:r>
              <a:rPr lang="ru-RU" sz="1200" b="1" dirty="0" smtClean="0"/>
              <a:t>«Благоустройство территории </a:t>
            </a:r>
            <a:r>
              <a:rPr lang="ru-RU" sz="1200" b="1" dirty="0" err="1" smtClean="0"/>
              <a:t>Центропарка</a:t>
            </a:r>
            <a:r>
              <a:rPr lang="ru-RU" sz="1200" b="1" dirty="0" smtClean="0"/>
              <a:t>» </a:t>
            </a:r>
          </a:p>
          <a:p>
            <a:r>
              <a:rPr lang="ru-RU" sz="1200" b="1" dirty="0" smtClean="0">
                <a:latin typeface="+mj-lt"/>
              </a:rPr>
              <a:t>Сумма реализации -2 250,00 </a:t>
            </a:r>
            <a:r>
              <a:rPr lang="ru-RU" altLang="ru-RU" sz="1200" b="1" spc="-100" dirty="0" smtClean="0">
                <a:latin typeface="+mj-lt"/>
                <a:cs typeface="Times New Roman" pitchFamily="18" charset="0"/>
              </a:rPr>
              <a:t>тыс</a:t>
            </a:r>
            <a:r>
              <a:rPr lang="ru-RU" altLang="ru-RU" sz="1200" b="1" spc="-100" dirty="0">
                <a:latin typeface="+mj-lt"/>
                <a:cs typeface="Times New Roman" pitchFamily="18" charset="0"/>
              </a:rPr>
              <a:t>. </a:t>
            </a:r>
            <a:r>
              <a:rPr lang="ru-RU" altLang="ru-RU" sz="1200" b="1" spc="-100" dirty="0" smtClean="0">
                <a:latin typeface="+mj-lt"/>
                <a:cs typeface="Times New Roman" pitchFamily="18" charset="0"/>
              </a:rPr>
              <a:t>рублей</a:t>
            </a:r>
          </a:p>
          <a:p>
            <a:pPr>
              <a:lnSpc>
                <a:spcPct val="150000"/>
              </a:lnSpc>
            </a:pPr>
            <a:r>
              <a:rPr lang="ru-RU" altLang="ru-RU" sz="1200" spc="-100" dirty="0" smtClean="0">
                <a:latin typeface="+mj-lt"/>
                <a:cs typeface="Times New Roman" pitchFamily="18" charset="0"/>
              </a:rPr>
              <a:t>Дооборудована зона отдыха, установлены</a:t>
            </a:r>
            <a:r>
              <a:rPr lang="ru-RU" sz="1200" dirty="0" smtClean="0"/>
              <a:t> </a:t>
            </a:r>
            <a:r>
              <a:rPr lang="en-US" altLang="ru-RU" sz="1200" spc="-100" dirty="0" smtClean="0">
                <a:latin typeface="+mj-lt"/>
                <a:cs typeface="Times New Roman" pitchFamily="18" charset="0"/>
              </a:rPr>
              <a:t>: </a:t>
            </a:r>
            <a:endParaRPr lang="ru-RU" sz="1200" dirty="0" smtClean="0"/>
          </a:p>
          <a:p>
            <a:pPr>
              <a:lnSpc>
                <a:spcPct val="150000"/>
              </a:lnSpc>
            </a:pPr>
            <a:r>
              <a:rPr lang="ru-RU" sz="1200" dirty="0" smtClean="0"/>
              <a:t>1. Беседка со столами и скамейками внутри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2. Комплекс «Паутинка» 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3. Комплекс «Бревна» 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4.Вазоны для цветов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5. Качели «гнездо»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6. Ландшафтные светильники </a:t>
            </a:r>
            <a:endParaRPr lang="ru-RU" altLang="ru-RU" sz="1200" spc="-100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1378" name="Picture 2" descr="https://pib.primorsky.ru/Pib/ListIcon/13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743200" cy="2357454"/>
          </a:xfrm>
          <a:prstGeom prst="rect">
            <a:avLst/>
          </a:prstGeom>
          <a:noFill/>
        </p:spPr>
      </p:pic>
      <p:sp>
        <p:nvSpPr>
          <p:cNvPr id="101380" name="AutoShape 4" descr="https://pib.primorsky.ru/Pib/ListIcon/130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1382" name="Picture 6" descr="https://pib.primorsky.ru/Pib/ListIcon/130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2"/>
            <a:ext cx="2743200" cy="2057401"/>
          </a:xfrm>
          <a:prstGeom prst="rect">
            <a:avLst/>
          </a:prstGeom>
          <a:noFill/>
        </p:spPr>
      </p:pic>
      <p:pic>
        <p:nvPicPr>
          <p:cNvPr id="101384" name="Picture 8" descr="https://pib.primorsky.ru/Pib/ListIcon/130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071942"/>
            <a:ext cx="2743200" cy="2057401"/>
          </a:xfrm>
          <a:prstGeom prst="rect">
            <a:avLst/>
          </a:prstGeom>
          <a:noFill/>
        </p:spPr>
      </p:pic>
      <p:pic>
        <p:nvPicPr>
          <p:cNvPr id="101386" name="Picture 10" descr="https://pib.primorsky.ru/Pib/ListIcon/130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071942"/>
            <a:ext cx="2571768" cy="2071702"/>
          </a:xfrm>
          <a:prstGeom prst="rect">
            <a:avLst/>
          </a:prstGeom>
          <a:noFill/>
        </p:spPr>
      </p:pic>
      <p:grpSp>
        <p:nvGrpSpPr>
          <p:cNvPr id="10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11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5051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\\srv-01\share\ЖКХ\ОСТАПЕНКО\Благоустройство\ТВОЙ ПРОЕКТ\2024\Новонежино школа\ФОТО\IMG-20240925-WA0000.jpg"/>
          <p:cNvPicPr>
            <a:picLocks noChangeAspect="1" noChangeArrowheads="1"/>
          </p:cNvPicPr>
          <p:nvPr/>
        </p:nvPicPr>
        <p:blipFill>
          <a:blip r:embed="rId2" cstate="print"/>
          <a:srcRect b="15959"/>
          <a:stretch>
            <a:fillRect/>
          </a:stretch>
        </p:blipFill>
        <p:spPr bwMode="auto">
          <a:xfrm>
            <a:off x="500034" y="1428736"/>
            <a:ext cx="3286148" cy="235745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5" name="Picture 4" descr="\\srv-01\share\ЖКХ\ОСТАПЕНКО\Благоустройство\ТВОЙ ПРОЕКТ\2024\Новонежино школа\ФОТО\IMG-20240925-WA0008.jpg"/>
          <p:cNvPicPr>
            <a:picLocks noChangeAspect="1" noChangeArrowheads="1"/>
          </p:cNvPicPr>
          <p:nvPr/>
        </p:nvPicPr>
        <p:blipFill>
          <a:blip r:embed="rId3" cstate="print"/>
          <a:srcRect t="3833" b="15291"/>
          <a:stretch>
            <a:fillRect/>
          </a:stretch>
        </p:blipFill>
        <p:spPr bwMode="auto">
          <a:xfrm>
            <a:off x="571472" y="3857628"/>
            <a:ext cx="2700000" cy="231471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785786" y="642918"/>
            <a:ext cx="7659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Инициативное </a:t>
            </a:r>
            <a:r>
              <a:rPr lang="ru-RU" sz="2000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бюджетирование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по направлению </a:t>
            </a:r>
            <a:b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«Твой проект»</a:t>
            </a:r>
            <a:endParaRPr lang="ru-RU" sz="2000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143372" y="1500174"/>
            <a:ext cx="435771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1200" b="1" dirty="0" smtClean="0">
                <a:latin typeface="+mj-lt"/>
              </a:rPr>
              <a:t>пос. Новонежино Школьный двор - мир моего </a:t>
            </a:r>
          </a:p>
          <a:p>
            <a:r>
              <a:rPr lang="ru-RU" sz="1200" b="1" dirty="0" smtClean="0">
                <a:latin typeface="+mj-lt"/>
              </a:rPr>
              <a:t>детства МБОУ СОШ № 26</a:t>
            </a:r>
          </a:p>
          <a:p>
            <a:r>
              <a:rPr lang="ru-RU" sz="1200" b="1" dirty="0" smtClean="0">
                <a:latin typeface="+mj-lt"/>
              </a:rPr>
              <a:t> </a:t>
            </a:r>
            <a:r>
              <a:rPr lang="ru-RU" sz="1200" b="1" dirty="0" smtClean="0"/>
              <a:t>Реализация в сумме 2 151,51 тыс. руб. 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Выполнены работы по планировке территории, 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Укладка асфальтового покрытия, 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благоустройство клумб, посадка 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деревьев, кустов и цветов, установка лавочек, урн,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установка системы освещения, 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устройство вело парковки</a:t>
            </a:r>
            <a:endParaRPr lang="ru-RU" sz="1200" b="1" dirty="0" smtClean="0">
              <a:latin typeface="+mj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429388" y="357166"/>
            <a:ext cx="1428760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2098" name="Picture 2" descr="https://pib.primorsky.ru/Pib/ListIcon/153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929066"/>
            <a:ext cx="2500330" cy="2214578"/>
          </a:xfrm>
          <a:prstGeom prst="rect">
            <a:avLst/>
          </a:prstGeom>
          <a:noFill/>
        </p:spPr>
      </p:pic>
      <p:pic>
        <p:nvPicPr>
          <p:cNvPr id="132100" name="Picture 4" descr="https://pib.primorsky.ru/Pib/ListIcon/153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929066"/>
            <a:ext cx="2662237" cy="2214578"/>
          </a:xfrm>
          <a:prstGeom prst="rect">
            <a:avLst/>
          </a:prstGeom>
          <a:noFill/>
        </p:spPr>
      </p:pic>
      <p:grpSp>
        <p:nvGrpSpPr>
          <p:cNvPr id="11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12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5051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642918"/>
            <a:ext cx="765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Инициативное </a:t>
            </a:r>
            <a:r>
              <a:rPr lang="ru-RU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бюджетирование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по направлению </a:t>
            </a:r>
            <a:b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«Молодежный бюджет» в общей сумме – 2 650,19тыс.руб.</a:t>
            </a:r>
            <a:endParaRPr lang="ru-RU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0356" name="Picture 4" descr="https://molodbudg.primorsky.ru/Pib/ListIcon/13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3657600" cy="2500330"/>
          </a:xfrm>
          <a:prstGeom prst="rect">
            <a:avLst/>
          </a:prstGeom>
          <a:noFill/>
        </p:spPr>
      </p:pic>
      <p:pic>
        <p:nvPicPr>
          <p:cNvPr id="100358" name="Picture 6" descr="https://molodbudg.primorsky.ru/Pib/ListIcon/13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929066"/>
            <a:ext cx="3657600" cy="2500330"/>
          </a:xfrm>
          <a:prstGeom prst="rect">
            <a:avLst/>
          </a:prstGeom>
          <a:noFill/>
        </p:spPr>
      </p:pic>
      <p:pic>
        <p:nvPicPr>
          <p:cNvPr id="100360" name="Picture 8" descr="https://molodbudg.primorsky.ru/Pib/ListIcon/13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000504"/>
            <a:ext cx="3657600" cy="2386011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429124" y="1785926"/>
            <a:ext cx="421484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1200" b="1" dirty="0" smtClean="0">
                <a:latin typeface="+mj-lt"/>
              </a:rPr>
              <a:t>п. </a:t>
            </a:r>
            <a:r>
              <a:rPr lang="ru-RU" sz="1200" b="1" dirty="0" err="1" smtClean="0">
                <a:latin typeface="+mj-lt"/>
              </a:rPr>
              <a:t>Штыково</a:t>
            </a:r>
            <a:r>
              <a:rPr lang="ru-RU" sz="1200" b="1" dirty="0" smtClean="0">
                <a:latin typeface="+mj-lt"/>
              </a:rPr>
              <a:t>. "Здравствуй, школа!" МБОУ "СОШ № 15. </a:t>
            </a:r>
          </a:p>
          <a:p>
            <a:r>
              <a:rPr lang="ru-RU" sz="1200" b="1" dirty="0" smtClean="0">
                <a:latin typeface="+mj-lt"/>
              </a:rPr>
              <a:t>Реализация в сумме 1 204,54 тыс. руб. 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Выполнены работы по планировке территории, 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укладка асфальтового покрытия 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и благоустройство территории</a:t>
            </a:r>
            <a:endParaRPr lang="ru-RU" sz="1200" b="1" dirty="0" smtClean="0">
              <a:latin typeface="+mj-lt"/>
            </a:endParaRPr>
          </a:p>
        </p:txBody>
      </p:sp>
      <p:grpSp>
        <p:nvGrpSpPr>
          <p:cNvPr id="7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9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563413" y="476672"/>
            <a:ext cx="7960940" cy="734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Этапы бюджетного процесса по составлению  и утверждению проекта отчета об исполнении бюджета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9564688" y="6510338"/>
            <a:ext cx="106362" cy="139700"/>
          </a:xfrm>
          <a:prstGeom prst="rect">
            <a:avLst/>
          </a:prstGeom>
          <a:solidFill>
            <a:srgbClr val="EBF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100" b="1" i="1">
                <a:latin typeface="Times New Roman" pitchFamily="18" charset="0"/>
              </a:rPr>
              <a:t>3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827401754"/>
              </p:ext>
            </p:extLst>
          </p:nvPr>
        </p:nvGraphicFramePr>
        <p:xfrm>
          <a:off x="563413" y="1412776"/>
          <a:ext cx="79695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1561779" y="4267572"/>
            <a:ext cx="1056293" cy="525016"/>
          </a:xfrm>
          <a:prstGeom prst="rightArrow">
            <a:avLst/>
          </a:prstGeom>
          <a:gradFill>
            <a:gsLst>
              <a:gs pos="0">
                <a:schemeClr val="accent1">
                  <a:lumMod val="75000"/>
                  <a:alpha val="6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h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" name="Группа 18"/>
          <p:cNvGrpSpPr/>
          <p:nvPr/>
        </p:nvGrpSpPr>
        <p:grpSpPr>
          <a:xfrm>
            <a:off x="142844" y="6435824"/>
            <a:ext cx="7990545" cy="422176"/>
            <a:chOff x="399446" y="6437410"/>
            <a:chExt cx="5858224" cy="307777"/>
          </a:xfrm>
        </p:grpSpPr>
        <p:pic>
          <p:nvPicPr>
            <p:cNvPr id="20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08944" y="6437410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Стрелка вправо 21"/>
          <p:cNvSpPr/>
          <p:nvPr/>
        </p:nvSpPr>
        <p:spPr>
          <a:xfrm>
            <a:off x="3080344" y="4267572"/>
            <a:ext cx="1056293" cy="525016"/>
          </a:xfrm>
          <a:prstGeom prst="rightArrow">
            <a:avLst/>
          </a:prstGeom>
          <a:gradFill>
            <a:gsLst>
              <a:gs pos="0">
                <a:schemeClr val="accent1">
                  <a:lumMod val="75000"/>
                  <a:alpha val="6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h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758233" y="4258794"/>
            <a:ext cx="1056293" cy="525016"/>
          </a:xfrm>
          <a:prstGeom prst="rightArrow">
            <a:avLst/>
          </a:prstGeom>
          <a:gradFill>
            <a:gsLst>
              <a:gs pos="0">
                <a:schemeClr val="accent1">
                  <a:lumMod val="75000"/>
                  <a:alpha val="6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h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300192" y="4255244"/>
            <a:ext cx="1056293" cy="525016"/>
          </a:xfrm>
          <a:prstGeom prst="rightArrow">
            <a:avLst/>
          </a:prstGeom>
          <a:gradFill>
            <a:gsLst>
              <a:gs pos="0">
                <a:schemeClr val="accent1">
                  <a:lumMod val="75000"/>
                  <a:alpha val="6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h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30901" y="3874244"/>
            <a:ext cx="14260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 1 апреля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89926" y="3862288"/>
            <a:ext cx="14260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 апреля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87537" y="3818975"/>
            <a:ext cx="14260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11 июня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08491" y="3862288"/>
            <a:ext cx="14260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 1 мая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59157" y="3861916"/>
            <a:ext cx="14260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17 июня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24 июня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zer\Desktop\образцы отчета\42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5143512"/>
            <a:ext cx="3929090" cy="128588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642918"/>
            <a:ext cx="765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Инициативное </a:t>
            </a:r>
            <a:r>
              <a:rPr lang="ru-RU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бюджетирование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по направлению </a:t>
            </a:r>
            <a:b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«Молодежный бюджет» </a:t>
            </a:r>
            <a:endParaRPr lang="ru-RU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429124" y="1357298"/>
            <a:ext cx="421484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1200" b="1" dirty="0" smtClean="0">
                <a:latin typeface="+mj-lt"/>
              </a:rPr>
              <a:t>с. Романовка «Благоустройство Школьного двора </a:t>
            </a:r>
          </a:p>
          <a:p>
            <a:r>
              <a:rPr lang="ru-RU" sz="1200" b="1" dirty="0" smtClean="0">
                <a:latin typeface="+mj-lt"/>
              </a:rPr>
              <a:t>МБОУ СОШ № 25»</a:t>
            </a:r>
          </a:p>
          <a:p>
            <a:r>
              <a:rPr lang="ru-RU" sz="1200" b="1" dirty="0" smtClean="0">
                <a:latin typeface="+mj-lt"/>
              </a:rPr>
              <a:t>Реализация в сумме 1 445,64 тыс. руб. 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Асфальтовое покрытие отремонтировано, 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зона отдыха для детей и взрослых обустроена, 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освещение на территории школы установлено.</a:t>
            </a:r>
            <a:endParaRPr lang="ru-RU" sz="1200" b="1" dirty="0" smtClean="0">
              <a:latin typeface="+mj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86446" y="357166"/>
            <a:ext cx="2071702" cy="2382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(продолжение)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1074" name="Picture 2" descr="https://molodbudg.primorsky.ru/Pib/ListIcon/14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3657600" cy="2357454"/>
          </a:xfrm>
          <a:prstGeom prst="rect">
            <a:avLst/>
          </a:prstGeom>
          <a:noFill/>
        </p:spPr>
      </p:pic>
      <p:sp>
        <p:nvSpPr>
          <p:cNvPr id="131076" name="AutoShape 4" descr="https://molodbudg.primorsky.ru/Pib/ListIcon/14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1078" name="Picture 6" descr="https://molodbudg.primorsky.ru/Pib/ListIcon/14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14752"/>
            <a:ext cx="3657600" cy="2514592"/>
          </a:xfrm>
          <a:prstGeom prst="rect">
            <a:avLst/>
          </a:prstGeom>
          <a:noFill/>
        </p:spPr>
      </p:pic>
      <p:pic>
        <p:nvPicPr>
          <p:cNvPr id="131082" name="Picture 10" descr="https://molodbudg.primorsky.ru/Pib/ListIcon/14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928934"/>
            <a:ext cx="3657600" cy="3286148"/>
          </a:xfrm>
          <a:prstGeom prst="rect">
            <a:avLst/>
          </a:prstGeom>
          <a:noFill/>
        </p:spPr>
      </p:pic>
      <p:grpSp>
        <p:nvGrpSpPr>
          <p:cNvPr id="9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10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062062"/>
              </p:ext>
            </p:extLst>
          </p:nvPr>
        </p:nvGraphicFramePr>
        <p:xfrm>
          <a:off x="497916" y="1571612"/>
          <a:ext cx="8072494" cy="4532756"/>
        </p:xfrm>
        <a:graphic>
          <a:graphicData uri="http://schemas.openxmlformats.org/drawingml/2006/table">
            <a:tbl>
              <a:tblPr/>
              <a:tblGrid>
                <a:gridCol w="266444"/>
                <a:gridCol w="1192789"/>
                <a:gridCol w="804451"/>
                <a:gridCol w="813691"/>
                <a:gridCol w="717274"/>
                <a:gridCol w="836135"/>
                <a:gridCol w="739719"/>
                <a:gridCol w="887662"/>
                <a:gridCol w="887662"/>
                <a:gridCol w="926667"/>
              </a:tblGrid>
              <a:tr h="241622">
                <a:tc gridSpan="9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04" marR="7304" marT="7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04" marR="7304" marT="7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22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04" marR="7304" marT="7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04" marR="7304" marT="7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04" marR="7304" marT="7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04" marR="7304" marT="7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04" marR="7304" marT="7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04" marR="7304" marT="7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04" marR="7304" marT="7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04" marR="7304" marT="7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04" marR="7304" marT="7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04" marR="7304" marT="7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п/п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документа,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основании которого возникло долговое обязательство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Дата,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документа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долгового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обязатель-ства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Бюджет,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которого предоставлен бюджетный кредит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период) получения бюджетного кредита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b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(период) погашения бюджетного кредита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основного долга по бюджетному кредиту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основного долга по бюджетному кредиту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уменьшения объема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основного долга по бюджетному кредиту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2024 г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9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о предоставлении бюджетного кредита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27.05.2016 №02/16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кредит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08.06.2016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31.12.2027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736,25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067,50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9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о предоставлении бюджетного кредита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14.05.2021 № 02/21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кредит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17.05.2021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15.05.2026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2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036,25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438,75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597, 50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7915" y="751781"/>
            <a:ext cx="8072494" cy="5211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spcAft>
                <a:spcPts val="625"/>
              </a:spcAft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Динамика и структура</a:t>
            </a:r>
          </a:p>
          <a:p>
            <a:pPr algn="ctr" eaLnBrk="1" hangingPunct="1">
              <a:spcAft>
                <a:spcPts val="625"/>
              </a:spcAft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муниципального долга  в 2024 году,  тыс. руб.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9263" y="6441969"/>
            <a:ext cx="8083336" cy="446667"/>
            <a:chOff x="399446" y="6458832"/>
            <a:chExt cx="5926253" cy="325632"/>
          </a:xfrm>
        </p:grpSpPr>
        <p:pic>
          <p:nvPicPr>
            <p:cNvPr id="6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35696" y="685800"/>
            <a:ext cx="6768752" cy="51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Aft>
                <a:spcPts val="2313"/>
              </a:spcAft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Открытые</a:t>
            </a:r>
            <a:r>
              <a:rPr lang="ru-RU" altLang="ru-RU" sz="2000" b="1" dirty="0">
                <a:solidFill>
                  <a:srgbClr val="17365C"/>
                </a:solidFill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информационные ресурсы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0034" y="2571744"/>
            <a:ext cx="3563888" cy="380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159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Ознакомиться с материалами по проекту решения Думы Шкотовского муниципального округа «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 принятии муниципального правового акта Шкотовского муниципального округа «Об исполнении бюджета   Шкотовского муниципального округа за 2024 год», положением о проведении публичных слушаний , а так же о том, как принять участие публичных слушаниях, можно на официальном сайте Шкотовского муниципального округа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по электронному адресу в сети Интернет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 разделе «Открытый бюджет» - «Публичные слушания» Срок подачи предложений по проекту решения Думы Шкотовского муниципального округа «Отчет об исполнении бюджета Шкотовского муниципального округа за 2024» ежедневно, до 05 июня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года на электронный адрес: </a:t>
            </a:r>
            <a:r>
              <a:rPr lang="en-US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fin351@mail.ru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42910" y="1071546"/>
            <a:ext cx="3433043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15938">
              <a:spcBef>
                <a:spcPts val="1675"/>
              </a:spcBef>
              <a:defRPr/>
            </a:pPr>
            <a:r>
              <a:rPr lang="ru-RU" altLang="ru-RU" sz="1200" b="1" dirty="0">
                <a:latin typeface="Times New Roman" pitchFamily="18" charset="0"/>
              </a:rPr>
              <a:t>Финансовое  управление Шкотовского МО : </a:t>
            </a:r>
            <a:r>
              <a:rPr lang="ru-RU" altLang="ru-RU" sz="1200" dirty="0" smtClean="0">
                <a:latin typeface="Times New Roman" pitchFamily="18" charset="0"/>
              </a:rPr>
              <a:t>8 </a:t>
            </a:r>
            <a:r>
              <a:rPr lang="ru-RU" altLang="ru-RU" sz="1200" dirty="0">
                <a:latin typeface="Times New Roman" pitchFamily="18" charset="0"/>
              </a:rPr>
              <a:t>(42335) </a:t>
            </a:r>
            <a:r>
              <a:rPr lang="ru-RU" altLang="ru-RU" sz="1200" dirty="0" smtClean="0">
                <a:latin typeface="Times New Roman" pitchFamily="18" charset="0"/>
              </a:rPr>
              <a:t>5-07-85                               </a:t>
            </a:r>
            <a:r>
              <a:rPr lang="ru-RU" altLang="ru-RU" sz="1200" b="1" dirty="0" smtClean="0">
                <a:latin typeface="Times New Roman" pitchFamily="18" charset="0"/>
              </a:rPr>
              <a:t>Адрес: 692806, </a:t>
            </a:r>
            <a:r>
              <a:rPr lang="ru-RU" altLang="ru-RU" sz="1200" dirty="0" smtClean="0">
                <a:latin typeface="Times New Roman" pitchFamily="18" charset="0"/>
              </a:rPr>
              <a:t>Большой Камень, Карла Маркса, 4</a:t>
            </a: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                                                        </a:t>
            </a:r>
            <a:r>
              <a:rPr lang="ru-RU" altLang="ru-RU" sz="1200" b="1" dirty="0" smtClean="0">
                <a:latin typeface="Times New Roman" pitchFamily="18" charset="0"/>
              </a:rPr>
              <a:t>Е</a:t>
            </a:r>
            <a:r>
              <a:rPr lang="en-US" altLang="ru-RU" sz="1200" b="1" dirty="0" smtClean="0">
                <a:latin typeface="Times New Roman" pitchFamily="18" charset="0"/>
              </a:rPr>
              <a:t>-mail</a:t>
            </a:r>
            <a:r>
              <a:rPr lang="en-US" altLang="ru-RU" sz="1200" dirty="0" smtClean="0">
                <a:latin typeface="Times New Roman" pitchFamily="18" charset="0"/>
              </a:rPr>
              <a:t>:</a:t>
            </a:r>
            <a:r>
              <a:rPr lang="en-US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fin351@mail.ru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                           </a:t>
            </a:r>
            <a:r>
              <a:rPr lang="ru" sz="1200" b="1" dirty="0" smtClean="0">
                <a:latin typeface="Times New Roman"/>
              </a:rPr>
              <a:t>Время работы</a:t>
            </a:r>
            <a:r>
              <a:rPr lang="en-US" sz="1200" b="1" dirty="0" smtClean="0">
                <a:latin typeface="Times New Roman"/>
              </a:rPr>
              <a:t>: </a:t>
            </a:r>
            <a:r>
              <a:rPr lang="en-US" sz="1200" dirty="0" smtClean="0">
                <a:latin typeface="Times New Roman"/>
              </a:rPr>
              <a:t>c 8-00  </a:t>
            </a:r>
            <a:r>
              <a:rPr lang="ru-RU" sz="1200" dirty="0" smtClean="0">
                <a:latin typeface="Times New Roman"/>
              </a:rPr>
              <a:t>до 17-15 часов  </a:t>
            </a:r>
            <a:r>
              <a:rPr lang="ru-RU" sz="1200" b="1" dirty="0" smtClean="0">
                <a:latin typeface="Times New Roman"/>
              </a:rPr>
              <a:t>Обеденный перерыв</a:t>
            </a:r>
            <a:r>
              <a:rPr lang="en-US" sz="1200" b="1" dirty="0" smtClean="0">
                <a:latin typeface="Times New Roman"/>
              </a:rPr>
              <a:t>: </a:t>
            </a:r>
            <a:r>
              <a:rPr lang="en-US" sz="1200" dirty="0" smtClean="0">
                <a:latin typeface="Times New Roman"/>
              </a:rPr>
              <a:t>c 12-00 </a:t>
            </a:r>
            <a:r>
              <a:rPr lang="ru-RU" sz="1200" dirty="0" smtClean="0">
                <a:latin typeface="Times New Roman"/>
              </a:rPr>
              <a:t> по</a:t>
            </a:r>
            <a:r>
              <a:rPr lang="en-US" sz="1200" dirty="0" smtClean="0">
                <a:latin typeface="Times New Roman"/>
              </a:rPr>
              <a:t> 13-00 </a:t>
            </a:r>
            <a:r>
              <a:rPr lang="ru-RU" sz="1200" dirty="0" smtClean="0">
                <a:latin typeface="Times New Roman"/>
              </a:rPr>
              <a:t>часов</a:t>
            </a:r>
            <a:endParaRPr lang="en-US" altLang="ru-RU" sz="1200" b="1" dirty="0">
              <a:solidFill>
                <a:schemeClr val="accent1">
                  <a:lumMod val="75000"/>
                </a:schemeClr>
              </a:solidFill>
              <a:latin typeface="Times New Roman"/>
              <a:hlinkClick r:id="rId4"/>
            </a:endParaRPr>
          </a:p>
          <a:p>
            <a:pPr marL="515938" eaLnBrk="1" hangingPunct="1">
              <a:lnSpc>
                <a:spcPts val="2163"/>
              </a:lnSpc>
              <a:defRPr/>
            </a:pPr>
            <a:endParaRPr lang="en-US" dirty="0">
              <a:latin typeface="Times New Roman" pitchFamily="18" charset="0"/>
              <a:hlinkClick r:id="rId4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4613" y="1290637"/>
            <a:ext cx="4565848" cy="245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929066"/>
            <a:ext cx="4143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714488"/>
            <a:ext cx="413520" cy="40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\\fs\econ$\Фотографии района\Фото к инвест паспорту\Морской порт суходол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13" y="3821485"/>
            <a:ext cx="4565848" cy="2424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4"/>
          <p:cNvGrpSpPr/>
          <p:nvPr/>
        </p:nvGrpSpPr>
        <p:grpSpPr>
          <a:xfrm>
            <a:off x="84980" y="6456849"/>
            <a:ext cx="8083336" cy="446667"/>
            <a:chOff x="399446" y="6458832"/>
            <a:chExt cx="5926253" cy="325632"/>
          </a:xfrm>
        </p:grpSpPr>
        <p:pic>
          <p:nvPicPr>
            <p:cNvPr id="19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0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1557" y="457200"/>
            <a:ext cx="8037141" cy="4008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ts val="2738"/>
              </a:lnSpc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Нормативная база: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821715820"/>
              </p:ext>
            </p:extLst>
          </p:nvPr>
        </p:nvGraphicFramePr>
        <p:xfrm>
          <a:off x="611557" y="858044"/>
          <a:ext cx="7834994" cy="537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601200" y="6553200"/>
            <a:ext cx="106363" cy="136525"/>
          </a:xfrm>
          <a:prstGeom prst="rect">
            <a:avLst/>
          </a:prstGeom>
          <a:solidFill>
            <a:srgbClr val="DBF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100" b="1" i="1">
                <a:latin typeface="Times New Roman" pitchFamily="18" charset="0"/>
              </a:rPr>
              <a:t>5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42844" y="6411333"/>
            <a:ext cx="8083336" cy="446667"/>
            <a:chOff x="399446" y="6458832"/>
            <a:chExt cx="5926253" cy="325632"/>
          </a:xfrm>
        </p:grpSpPr>
        <p:pic>
          <p:nvPicPr>
            <p:cNvPr id="16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9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872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" sz="2000" b="1" spc="-100" dirty="0" smtClean="0">
                <a:solidFill>
                  <a:schemeClr val="accent1">
                    <a:lumMod val="50000"/>
                  </a:schemeClr>
                </a:solidFill>
              </a:rPr>
              <a:t>Внесение изменений в  бюджет Шкотовского МО </a:t>
            </a:r>
            <a:br>
              <a:rPr lang="ru" sz="2000" b="1" spc="-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" sz="2000" b="1" spc="-100" dirty="0" smtClean="0">
                <a:solidFill>
                  <a:schemeClr val="accent1">
                    <a:lumMod val="50000"/>
                  </a:schemeClr>
                </a:solidFill>
              </a:rPr>
              <a:t>произведенные в 2024 году  в  млн.руб.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636805"/>
              </p:ext>
            </p:extLst>
          </p:nvPr>
        </p:nvGraphicFramePr>
        <p:xfrm>
          <a:off x="539552" y="2060848"/>
          <a:ext cx="8064896" cy="434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39552" y="1052736"/>
            <a:ext cx="8064896" cy="864096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Решение о бюджете на 2024 год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решение Думы Шкотовского МО от 19.12.2023 № 69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Доходы : 1 359,58       Расходы : 1 418,60      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Дефицит: - 59,02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142844" y="6411333"/>
            <a:ext cx="8083336" cy="446667"/>
            <a:chOff x="399446" y="6458832"/>
            <a:chExt cx="5926253" cy="325632"/>
          </a:xfrm>
        </p:grpSpPr>
        <p:pic>
          <p:nvPicPr>
            <p:cNvPr id="7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zer\Desktop\образцы отчета\vesy-risunok-11551048820dihsdtok5q-4140861374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1"/>
            <a:ext cx="66967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064896" cy="3805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Фактическое исполнение бюджета Шкотовского МО за 2024 год , тыс.руб.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5229200"/>
            <a:ext cx="4248472" cy="1080120"/>
          </a:xfrm>
        </p:spPr>
        <p:txBody>
          <a:bodyPr/>
          <a:lstStyle/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08854" y="2276872"/>
            <a:ext cx="3313569" cy="7174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127000" dist="127000" dir="27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Доходы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1 495 621,24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122077" y="1268760"/>
            <a:ext cx="2520280" cy="7174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127000" dist="127000" dir="27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Расходы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1 481 251,65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08854" y="5157191"/>
            <a:ext cx="8061674" cy="130301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innerShdw blurRad="127000" dist="127000" dir="27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Профицит -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превышение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hlinkClick r:id="rId3" tooltip="Доходы государственного бюджета"/>
              </a:rPr>
              <a:t>доходов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 над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hlinkClick r:id="rId4" tooltip="Расходы государственного бюджета"/>
              </a:rPr>
              <a:t>расходами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endParaRPr lang="ru-RU" sz="17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экономическое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понятие, которое означает, что доходная часть бюджета превышает расходную часть бюджета.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14 369,59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2844" y="6460205"/>
            <a:ext cx="8786874" cy="422175"/>
            <a:chOff x="415328" y="6525344"/>
            <a:chExt cx="5910371" cy="307777"/>
          </a:xfrm>
        </p:grpSpPr>
        <p:pic>
          <p:nvPicPr>
            <p:cNvPr id="13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28" y="6525344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76973" y="6525344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4" descr="C:\Users\Uzer\Desktop\образцы отчета\full_size_1635754957-c2ccc3415adde6f6bc6fb45fcda92fa9-23886536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73" y="1364019"/>
            <a:ext cx="2958497" cy="613320"/>
          </a:xfrm>
          <a:prstGeom prst="rect">
            <a:avLst/>
          </a:prstGeom>
          <a:noFill/>
          <a:effectLst>
            <a:glow rad="215900">
              <a:schemeClr val="accent1">
                <a:lumMod val="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7200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Основные параметры исполнения бюджета Шкотовского МО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за 2024 год, тыс.руб.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8047776"/>
              </p:ext>
            </p:extLst>
          </p:nvPr>
        </p:nvGraphicFramePr>
        <p:xfrm>
          <a:off x="571472" y="1214422"/>
          <a:ext cx="7993259" cy="480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543"/>
                <a:gridCol w="1210707"/>
                <a:gridCol w="1357322"/>
                <a:gridCol w="1214446"/>
                <a:gridCol w="1389241"/>
              </a:tblGrid>
              <a:tr h="43515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Факт 2023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План 2024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Факт 2024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Факт 2024/2023 (%)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2528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Доходы</a:t>
                      </a:r>
                      <a:r>
                        <a:rPr lang="ru-RU" sz="1300" dirty="0" smtClean="0"/>
                        <a:t>, </a:t>
                      </a:r>
                    </a:p>
                    <a:p>
                      <a:r>
                        <a:rPr lang="ru-RU" sz="1300" dirty="0" smtClean="0"/>
                        <a:t>в том числе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1 264 305,41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1 460 837,89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1 495 621,24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118,3</a:t>
                      </a:r>
                      <a:endParaRPr lang="ru-RU" sz="1300" b="1" dirty="0"/>
                    </a:p>
                  </a:txBody>
                  <a:tcPr/>
                </a:tc>
              </a:tr>
              <a:tr h="368131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Налоговые и неналоговые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503 986,51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759 200,00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798 820,28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158,5</a:t>
                      </a:r>
                      <a:endParaRPr lang="ru-RU" sz="1300" dirty="0"/>
                    </a:p>
                  </a:txBody>
                  <a:tcPr/>
                </a:tc>
              </a:tr>
              <a:tr h="26868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Из них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en-US" sz="1300" baseline="0" dirty="0" smtClean="0"/>
                        <a:t>: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/>
                </a:tc>
              </a:tr>
              <a:tr h="26868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Налоговые доходы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361 193,31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493 500,00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522 798,35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144,7</a:t>
                      </a:r>
                      <a:endParaRPr lang="ru-RU" sz="1300" dirty="0"/>
                    </a:p>
                  </a:txBody>
                  <a:tcPr/>
                </a:tc>
              </a:tr>
              <a:tr h="26868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Неналоговые</a:t>
                      </a:r>
                      <a:r>
                        <a:rPr lang="ru-RU" sz="1300" baseline="0" dirty="0" smtClean="0"/>
                        <a:t> доходы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142 793,20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265 700,00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276 021,93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193,3</a:t>
                      </a:r>
                      <a:endParaRPr lang="ru-RU" sz="1300" dirty="0"/>
                    </a:p>
                  </a:txBody>
                  <a:tcPr/>
                </a:tc>
              </a:tr>
              <a:tr h="368131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Межбюджетные трансферты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760 318,90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701 637,89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696 800,96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91,6</a:t>
                      </a:r>
                      <a:endParaRPr lang="ru-RU" sz="1300" dirty="0"/>
                    </a:p>
                  </a:txBody>
                  <a:tcPr/>
                </a:tc>
              </a:tr>
              <a:tr h="43487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Расходы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1 258 053,04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1 515 605,69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1 481 251,65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117,7</a:t>
                      </a:r>
                      <a:endParaRPr lang="ru-RU" sz="1300" b="1" dirty="0"/>
                    </a:p>
                  </a:txBody>
                  <a:tcPr/>
                </a:tc>
              </a:tr>
              <a:tr h="43487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Источники покрытия дефицита, в том числе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69 593,47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</a:t>
                      </a:r>
                      <a:endParaRPr lang="ru-RU" sz="1300" dirty="0"/>
                    </a:p>
                  </a:txBody>
                  <a:tcPr/>
                </a:tc>
              </a:tr>
              <a:tr h="43487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Остатки на счетах в бюджете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69 593,47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0</a:t>
                      </a:r>
                    </a:p>
                  </a:txBody>
                  <a:tcPr/>
                </a:tc>
              </a:tr>
              <a:tr h="43487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Дефицит(-)/ профицит (+)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+ 6 252,37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+ 14 825,67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+ 14 369,59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229,8</a:t>
                      </a:r>
                      <a:endParaRPr lang="ru-RU" sz="1300" b="1" dirty="0"/>
                    </a:p>
                  </a:txBody>
                  <a:tcPr/>
                </a:tc>
              </a:tr>
              <a:tr h="43487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Заемные средства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142844" y="6411333"/>
            <a:ext cx="8083336" cy="446667"/>
            <a:chOff x="399446" y="6458832"/>
            <a:chExt cx="5926253" cy="325632"/>
          </a:xfrm>
        </p:grpSpPr>
        <p:pic>
          <p:nvPicPr>
            <p:cNvPr id="12" name="Picture 2" descr="\\fs\econ$\Бочарова\ИНВЕСТИЦИОННЫЙ ПРОФИЛЬ\Новая папка\Герб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6" y="6458832"/>
              <a:ext cx="228696" cy="28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76973" y="6476687"/>
              <a:ext cx="5648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Шкотовского муниципального округа за 2024 год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3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3890</TotalTime>
  <Words>10449</Words>
  <Application>Microsoft Office PowerPoint</Application>
  <PresentationFormat>Экран (4:3)</PresentationFormat>
  <Paragraphs>2614</Paragraphs>
  <Slides>52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Остин</vt:lpstr>
      <vt:lpstr>Лист</vt:lpstr>
      <vt:lpstr>Презентация PowerPoint</vt:lpstr>
      <vt:lpstr>Сведения о прогнозируемых и фактических значениях показателей социально-экономического развития Шкотовского МО за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Внесение изменений в  бюджет Шкотовского МО  произведенные в 2024 году  в  млн.руб.</vt:lpstr>
      <vt:lpstr>Фактическое исполнение бюджета Шкотовского МО за 2024 год , тыс.руб.</vt:lpstr>
      <vt:lpstr>Основные параметры исполнения бюджета Шкотовского МО  за 2024 год, тыс.руб.</vt:lpstr>
      <vt:lpstr>Структура доходов Шкотовского МО за 2024 год , тыс.руб.</vt:lpstr>
      <vt:lpstr>Структура доходов налоговых и неналоговых доходов бюджета Шкотовского МО за 2024 год </vt:lpstr>
      <vt:lpstr>Поступления налоговых , неналоговых доходов в бюджет Шкотовского МО  по основным источникам за 2024 года, тыс. руб.</vt:lpstr>
      <vt:lpstr>Продолжение таблицы</vt:lpstr>
      <vt:lpstr>Продолжение таблицы</vt:lpstr>
      <vt:lpstr>Объем межбюджетных трансфертов в бюджет Шкотовского МО за 2024 год, тыс. руб.</vt:lpstr>
      <vt:lpstr>Структура субвенций за 2024 год,  поступило всего 390 898,18 тыс. руб.</vt:lpstr>
      <vt:lpstr>Структура субсидий и межбюджетных трансфертов за 2024 год</vt:lpstr>
      <vt:lpstr>Структура расходов бюджета в 2023-2024 годах, тыс.руб.</vt:lpstr>
      <vt:lpstr>Исполнение бюджетов муниципальных округов Приморского края за 2024 год (по открытым данным Электронного бюджета)</vt:lpstr>
      <vt:lpstr>Презентация PowerPoint</vt:lpstr>
      <vt:lpstr>Расходы. Анализ показателей расходов бюджета  за 2023-2024 годы по разделам, тыс. руб.</vt:lpstr>
      <vt:lpstr>Программный бюджет Муниципальные программы</vt:lpstr>
      <vt:lpstr>Достижение показателей в разрезе муниципальных программ и непрогроммного направления Шкотовского МО в 2024 году, тыс.руб.</vt:lpstr>
      <vt:lpstr>Расходы бюджета в разрезе муниципальных программ, подпрограмм, основным мероприятиям и непрограммным направлениям в 2024 году , в тыс.руб.</vt:lpstr>
      <vt:lpstr>(продолжение таблицы)</vt:lpstr>
      <vt:lpstr>(продолжение таблицы)</vt:lpstr>
      <vt:lpstr>(Продолжение таблицы)</vt:lpstr>
      <vt:lpstr>Презентация PowerPoint</vt:lpstr>
      <vt:lpstr>Презентация PowerPoint</vt:lpstr>
      <vt:lpstr>Презентация PowerPoint</vt:lpstr>
      <vt:lpstr>(продолжение таблицы)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User</cp:lastModifiedBy>
  <cp:revision>403</cp:revision>
  <cp:lastPrinted>2025-04-08T22:22:15Z</cp:lastPrinted>
  <dcterms:created xsi:type="dcterms:W3CDTF">2025-03-31T23:03:58Z</dcterms:created>
  <dcterms:modified xsi:type="dcterms:W3CDTF">2025-04-28T05:42:58Z</dcterms:modified>
</cp:coreProperties>
</file>